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412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9" r:id="rId12"/>
    <p:sldId id="270" r:id="rId13"/>
    <p:sldId id="271" r:id="rId14"/>
    <p:sldId id="272" r:id="rId15"/>
    <p:sldId id="413" r:id="rId16"/>
    <p:sldId id="273" r:id="rId17"/>
    <p:sldId id="414" r:id="rId18"/>
    <p:sldId id="415" r:id="rId19"/>
    <p:sldId id="416" r:id="rId20"/>
    <p:sldId id="277" r:id="rId21"/>
    <p:sldId id="278" r:id="rId22"/>
    <p:sldId id="279" r:id="rId23"/>
    <p:sldId id="280" r:id="rId24"/>
    <p:sldId id="281" r:id="rId25"/>
    <p:sldId id="403" r:id="rId26"/>
    <p:sldId id="283" r:id="rId27"/>
    <p:sldId id="284" r:id="rId28"/>
    <p:sldId id="329" r:id="rId29"/>
    <p:sldId id="330" r:id="rId30"/>
    <p:sldId id="331" r:id="rId31"/>
    <p:sldId id="332" r:id="rId32"/>
    <p:sldId id="334" r:id="rId33"/>
    <p:sldId id="335" r:id="rId34"/>
    <p:sldId id="336" r:id="rId35"/>
    <p:sldId id="337" r:id="rId36"/>
    <p:sldId id="338" r:id="rId37"/>
    <p:sldId id="340" r:id="rId38"/>
    <p:sldId id="342" r:id="rId39"/>
    <p:sldId id="343" r:id="rId40"/>
    <p:sldId id="344" r:id="rId41"/>
    <p:sldId id="346" r:id="rId42"/>
    <p:sldId id="347" r:id="rId43"/>
    <p:sldId id="348" r:id="rId44"/>
    <p:sldId id="349" r:id="rId45"/>
    <p:sldId id="350" r:id="rId46"/>
    <p:sldId id="351" r:id="rId47"/>
    <p:sldId id="353" r:id="rId48"/>
    <p:sldId id="354" r:id="rId49"/>
    <p:sldId id="355" r:id="rId50"/>
    <p:sldId id="356" r:id="rId51"/>
    <p:sldId id="357" r:id="rId52"/>
    <p:sldId id="360" r:id="rId53"/>
    <p:sldId id="361" r:id="rId54"/>
    <p:sldId id="362" r:id="rId55"/>
    <p:sldId id="363" r:id="rId56"/>
    <p:sldId id="381" r:id="rId57"/>
    <p:sldId id="365" r:id="rId58"/>
    <p:sldId id="364" r:id="rId59"/>
    <p:sldId id="405" r:id="rId60"/>
    <p:sldId id="370" r:id="rId61"/>
    <p:sldId id="369" r:id="rId62"/>
    <p:sldId id="404" r:id="rId63"/>
    <p:sldId id="287" r:id="rId64"/>
    <p:sldId id="373" r:id="rId65"/>
    <p:sldId id="374" r:id="rId66"/>
    <p:sldId id="375" r:id="rId67"/>
    <p:sldId id="376" r:id="rId68"/>
    <p:sldId id="377" r:id="rId69"/>
    <p:sldId id="383" r:id="rId70"/>
    <p:sldId id="328" r:id="rId71"/>
    <p:sldId id="385" r:id="rId72"/>
    <p:sldId id="386" r:id="rId73"/>
    <p:sldId id="391" r:id="rId74"/>
    <p:sldId id="392" r:id="rId75"/>
    <p:sldId id="393" r:id="rId76"/>
    <p:sldId id="394" r:id="rId77"/>
    <p:sldId id="395" r:id="rId78"/>
    <p:sldId id="396" r:id="rId79"/>
    <p:sldId id="397" r:id="rId80"/>
    <p:sldId id="400" r:id="rId81"/>
    <p:sldId id="408" r:id="rId82"/>
    <p:sldId id="409" r:id="rId83"/>
    <p:sldId id="401" r:id="rId84"/>
    <p:sldId id="402" r:id="rId85"/>
    <p:sldId id="410" r:id="rId86"/>
    <p:sldId id="411" r:id="rId87"/>
  </p:sldIdLst>
  <p:sldSz cx="10696575" cy="7564438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DEDE"/>
    <a:srgbClr val="D7D7D7"/>
    <a:srgbClr val="993300"/>
    <a:srgbClr val="A50021"/>
    <a:srgbClr val="0099CC"/>
    <a:srgbClr val="BB5C27"/>
    <a:srgbClr val="B63E0E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24" autoAdjust="0"/>
    <p:restoredTop sz="94660"/>
  </p:normalViewPr>
  <p:slideViewPr>
    <p:cSldViewPr>
      <p:cViewPr varScale="1">
        <p:scale>
          <a:sx n="88" d="100"/>
          <a:sy n="88" d="100"/>
        </p:scale>
        <p:origin x="-120" y="-318"/>
      </p:cViewPr>
      <p:guideLst>
        <p:guide orient="horz" pos="238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3200" cy="16224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604963" y="4286250"/>
            <a:ext cx="7486650" cy="19335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4E9F8-8689-4042-A53E-06F59AC836E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E2F41-5735-4315-8C01-FE0D9F5423C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754938" y="303213"/>
            <a:ext cx="2406650" cy="645477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7550" cy="645477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B2540-981C-4481-8408-07A6C05DC54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F7C35-B7CA-4108-B2C4-1CDC2F51B2D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44550" y="4860925"/>
            <a:ext cx="9093200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44550" y="3206750"/>
            <a:ext cx="9093200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16836-54A5-4A55-8CB7-3845593CF0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4988" y="1765300"/>
            <a:ext cx="4737100" cy="4992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24488" y="1765300"/>
            <a:ext cx="4737100" cy="4992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67EBE-E40B-416C-8CFA-295AA28DC76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4988" y="1693863"/>
            <a:ext cx="4725987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34988" y="2398713"/>
            <a:ext cx="4725987" cy="4359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434013" y="1693863"/>
            <a:ext cx="4727575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434013" y="2398713"/>
            <a:ext cx="4727575" cy="4359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68365-6BB8-4CA2-9A07-5B85BF7D379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E7F92-0AFE-4E25-84CD-CF09676A98D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06163-EB38-47C5-84B4-804A8AB7622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9487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181475" y="301625"/>
            <a:ext cx="5980113" cy="6456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9487" cy="5175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64361-FC5F-4D2C-9AD8-A326B4FEBE6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97088" y="5295900"/>
            <a:ext cx="6416675" cy="6238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97088" y="676275"/>
            <a:ext cx="6416675" cy="4538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097088" y="5919788"/>
            <a:ext cx="6416675" cy="889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73AEB-EB95-4D12-B602-6E0AA56CBC0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4988" y="303213"/>
            <a:ext cx="96266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46" tIns="52173" rIns="104346" bIns="5217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88" y="1765300"/>
            <a:ext cx="9626600" cy="49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46" tIns="52173" rIns="104346" bIns="521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4988" y="6889750"/>
            <a:ext cx="2495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346" tIns="52173" rIns="104346" bIns="52173" numCol="1" anchor="t" anchorCtr="0" compatLnSpc="1">
            <a:prstTxWarp prst="textNoShape">
              <a:avLst/>
            </a:prstTxWarp>
          </a:bodyPr>
          <a:lstStyle>
            <a:lvl1pPr>
              <a:defRPr sz="1600"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4425" y="6889750"/>
            <a:ext cx="3387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346" tIns="52173" rIns="104346" bIns="52173" numCol="1" anchor="t" anchorCtr="0" compatLnSpc="1">
            <a:prstTxWarp prst="textNoShape">
              <a:avLst/>
            </a:prstTxWarp>
          </a:bodyPr>
          <a:lstStyle>
            <a:lvl1pPr algn="ctr">
              <a:defRPr sz="1600"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6038" y="6889750"/>
            <a:ext cx="2495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346" tIns="52173" rIns="104346" bIns="52173" numCol="1" anchor="t" anchorCtr="0" compatLnSpc="1">
            <a:prstTxWarp prst="textNoShape">
              <a:avLst/>
            </a:prstTxWarp>
          </a:bodyPr>
          <a:lstStyle>
            <a:lvl1pPr algn="r">
              <a:defRPr sz="1600"/>
            </a:lvl1pPr>
          </a:lstStyle>
          <a:p>
            <a:pPr>
              <a:defRPr/>
            </a:pPr>
            <a:fld id="{E2271F2F-F7FE-4933-BD62-79BEDF794C2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/>
  </p:transition>
  <p:txStyles>
    <p:titleStyle>
      <a:lvl1pPr algn="ctr" defTabSz="1042988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</a:defRPr>
      </a:lvl2pPr>
      <a:lvl3pPr algn="ctr" defTabSz="1042988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</a:defRPr>
      </a:lvl3pPr>
      <a:lvl4pPr algn="ctr" defTabSz="1042988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</a:defRPr>
      </a:lvl4pPr>
      <a:lvl5pPr algn="ctr" defTabSz="1042988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</a:defRPr>
      </a:lvl9pPr>
    </p:titleStyle>
    <p:bodyStyle>
      <a:lvl1pPr marL="390525" indent="-390525" algn="l" defTabSz="1042988" rtl="0" eaLnBrk="0" fontAlgn="base" hangingPunct="0">
        <a:spcBef>
          <a:spcPct val="20000"/>
        </a:spcBef>
        <a:spcAft>
          <a:spcPct val="0"/>
        </a:spcAft>
        <a:buChar char="•"/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7025" algn="l" defTabSz="1042988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2pPr>
      <a:lvl3pPr marL="1304925" indent="-261938" algn="l" defTabSz="1042988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825625" indent="-260350" algn="l" defTabSz="1042988" rtl="0" eaLnBrk="0" fontAlgn="base" hangingPunct="0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</a:defRPr>
      </a:lvl4pPr>
      <a:lvl5pPr marL="2347913" indent="-260350" algn="l" defTabSz="1042988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5pPr>
      <a:lvl6pPr marL="2805113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6pPr>
      <a:lvl7pPr marL="3262313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7pPr>
      <a:lvl8pPr marL="3719513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8pPr>
      <a:lvl9pPr marL="4176713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7" descr="logotipo aprobado_ grupo flo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84688" y="2773363"/>
            <a:ext cx="164941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BSH_270920119"/>
          <p:cNvPicPr>
            <a:picLocks noChangeAspect="1" noChangeArrowheads="1"/>
          </p:cNvPicPr>
          <p:nvPr/>
        </p:nvPicPr>
        <p:blipFill>
          <a:blip r:embed="rId2"/>
          <a:srcRect l="16345" t="67412" r="16304" b="20317"/>
          <a:stretch>
            <a:fillRect/>
          </a:stretch>
        </p:blipFill>
        <p:spPr bwMode="auto">
          <a:xfrm>
            <a:off x="1676400" y="6086475"/>
            <a:ext cx="894873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1676400" y="1693863"/>
            <a:ext cx="7488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01.04. TECHNICAL &amp; MATERIAL MEANS</a:t>
            </a:r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22534" name="Line 7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7580313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1. 04</a:t>
            </a:r>
          </a:p>
        </p:txBody>
      </p:sp>
      <p:sp>
        <p:nvSpPr>
          <p:cNvPr id="22536" name="Rectangle 9"/>
          <p:cNvSpPr>
            <a:spLocks noChangeArrowheads="1"/>
          </p:cNvSpPr>
          <p:nvPr/>
        </p:nvSpPr>
        <p:spPr bwMode="auto">
          <a:xfrm>
            <a:off x="1676400" y="2486025"/>
            <a:ext cx="8208963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latin typeface="Century Gothic" pitchFamily="34" charset="0"/>
              </a:rPr>
              <a:t>In our 11.000 m2 facility located in Zaragoza, (Spain), we have distributed the different departments:</a:t>
            </a:r>
          </a:p>
          <a:p>
            <a:pPr defTabSz="1042988"/>
            <a:endParaRPr lang="es-ES_tradnl" sz="2400">
              <a:latin typeface="Century Gothic" pitchFamily="34" charset="0"/>
            </a:endParaRPr>
          </a:p>
          <a:p>
            <a:pPr defTabSz="1042988">
              <a:buFontTx/>
              <a:buChar char="•"/>
            </a:pPr>
            <a:r>
              <a:rPr lang="es-ES" sz="2400">
                <a:solidFill>
                  <a:srgbClr val="FF9900"/>
                </a:solidFill>
                <a:latin typeface="Century Gothic" pitchFamily="34" charset="0"/>
              </a:rPr>
              <a:t>General Offices</a:t>
            </a:r>
          </a:p>
          <a:p>
            <a:pPr defTabSz="1042988">
              <a:buFontTx/>
              <a:buChar char="•"/>
            </a:pPr>
            <a:r>
              <a:rPr lang="es-ES" sz="2400">
                <a:solidFill>
                  <a:srgbClr val="FF9900"/>
                </a:solidFill>
                <a:latin typeface="Century Gothic" pitchFamily="34" charset="0"/>
              </a:rPr>
              <a:t>Manufacturing: wood and iron and steel</a:t>
            </a:r>
          </a:p>
          <a:p>
            <a:pPr defTabSz="1042988">
              <a:buFontTx/>
              <a:buChar char="•"/>
            </a:pPr>
            <a:r>
              <a:rPr lang="es-ES" sz="2400">
                <a:solidFill>
                  <a:srgbClr val="FF9900"/>
                </a:solidFill>
                <a:latin typeface="Century Gothic" pitchFamily="34" charset="0"/>
              </a:rPr>
              <a:t>Assembly</a:t>
            </a:r>
          </a:p>
          <a:p>
            <a:pPr defTabSz="1042988">
              <a:buFontTx/>
              <a:buChar char="•"/>
            </a:pPr>
            <a:r>
              <a:rPr lang="es-ES" sz="2400">
                <a:solidFill>
                  <a:srgbClr val="FF9900"/>
                </a:solidFill>
                <a:latin typeface="Century Gothic" pitchFamily="34" charset="0"/>
              </a:rPr>
              <a:t>Engineering</a:t>
            </a:r>
          </a:p>
          <a:p>
            <a:pPr defTabSz="1042988">
              <a:buFontTx/>
              <a:buChar char="•"/>
            </a:pPr>
            <a:r>
              <a:rPr lang="es-ES" sz="2400">
                <a:solidFill>
                  <a:srgbClr val="FF9900"/>
                </a:solidFill>
                <a:latin typeface="Century Gothic" pitchFamily="34" charset="0"/>
              </a:rPr>
              <a:t>Technologies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BSH_2709201114"/>
          <p:cNvPicPr>
            <a:picLocks noChangeAspect="1" noChangeArrowheads="1"/>
          </p:cNvPicPr>
          <p:nvPr/>
        </p:nvPicPr>
        <p:blipFill>
          <a:blip r:embed="rId2"/>
          <a:srcRect t="30957"/>
          <a:stretch>
            <a:fillRect/>
          </a:stretch>
        </p:blipFill>
        <p:spPr bwMode="auto">
          <a:xfrm>
            <a:off x="0" y="2344738"/>
            <a:ext cx="10691813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23557" name="Rectangle 7"/>
          <p:cNvSpPr>
            <a:spLocks noChangeArrowheads="1"/>
          </p:cNvSpPr>
          <p:nvPr/>
        </p:nvSpPr>
        <p:spPr bwMode="auto">
          <a:xfrm>
            <a:off x="1676400" y="1982788"/>
            <a:ext cx="5616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Manufacturing: wood and iron and steel</a:t>
            </a:r>
          </a:p>
        </p:txBody>
      </p:sp>
      <p:sp>
        <p:nvSpPr>
          <p:cNvPr id="23558" name="Rectangle 8"/>
          <p:cNvSpPr>
            <a:spLocks noChangeArrowheads="1"/>
          </p:cNvSpPr>
          <p:nvPr/>
        </p:nvSpPr>
        <p:spPr bwMode="auto">
          <a:xfrm>
            <a:off x="1676400" y="1622425"/>
            <a:ext cx="7488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01.04. TECHNICAL &amp; MATERIAL MEANS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1676400" y="1622425"/>
            <a:ext cx="7488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01.05. ENVIROMENTAL COMPLIANCY</a:t>
            </a:r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pic>
        <p:nvPicPr>
          <p:cNvPr id="24581" name="Picture 8" descr="GraficoAmbiental"/>
          <p:cNvPicPr>
            <a:picLocks noChangeAspect="1" noChangeArrowheads="1"/>
          </p:cNvPicPr>
          <p:nvPr/>
        </p:nvPicPr>
        <p:blipFill>
          <a:blip r:embed="rId2"/>
          <a:srcRect l="23088" t="27110" r="16971" b="12872"/>
          <a:stretch>
            <a:fillRect/>
          </a:stretch>
        </p:blipFill>
        <p:spPr bwMode="auto">
          <a:xfrm>
            <a:off x="1171575" y="2341563"/>
            <a:ext cx="7200900" cy="509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BSH_2709201116"/>
          <p:cNvPicPr>
            <a:picLocks noChangeAspect="1" noChangeArrowheads="1"/>
          </p:cNvPicPr>
          <p:nvPr/>
        </p:nvPicPr>
        <p:blipFill>
          <a:blip r:embed="rId2"/>
          <a:srcRect t="30003"/>
          <a:stretch>
            <a:fillRect/>
          </a:stretch>
        </p:blipFill>
        <p:spPr bwMode="auto">
          <a:xfrm>
            <a:off x="0" y="2268538"/>
            <a:ext cx="10691813" cy="529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676400" y="1622425"/>
            <a:ext cx="7200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01.06. CERTIFICATES</a:t>
            </a:r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25606" name="Rectangle 7"/>
          <p:cNvSpPr>
            <a:spLocks noChangeArrowheads="1"/>
          </p:cNvSpPr>
          <p:nvPr/>
        </p:nvSpPr>
        <p:spPr bwMode="auto">
          <a:xfrm>
            <a:off x="1676400" y="2028825"/>
            <a:ext cx="7920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Quality and enviromental standards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BSH_2709201117"/>
          <p:cNvPicPr>
            <a:picLocks noChangeAspect="1" noChangeArrowheads="1"/>
          </p:cNvPicPr>
          <p:nvPr/>
        </p:nvPicPr>
        <p:blipFill>
          <a:blip r:embed="rId2"/>
          <a:srcRect t="30003"/>
          <a:stretch>
            <a:fillRect/>
          </a:stretch>
        </p:blipFill>
        <p:spPr bwMode="auto">
          <a:xfrm>
            <a:off x="0" y="2273300"/>
            <a:ext cx="10691813" cy="529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1676400" y="1622425"/>
            <a:ext cx="8280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01.06. INDUSTRIAL DESIGN PATENTS</a:t>
            </a:r>
          </a:p>
        </p:txBody>
      </p:sp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0" descr="View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78100"/>
            <a:ext cx="7921625" cy="465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1676400" y="1622425"/>
            <a:ext cx="9720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01.07. INTERNATIONAL EXPERIENCE</a:t>
            </a:r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27654" name="Rectangle 7"/>
          <p:cNvSpPr>
            <a:spLocks noChangeArrowheads="1"/>
          </p:cNvSpPr>
          <p:nvPr/>
        </p:nvSpPr>
        <p:spPr bwMode="auto">
          <a:xfrm>
            <a:off x="7580313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1. 07</a:t>
            </a:r>
          </a:p>
        </p:txBody>
      </p:sp>
      <p:sp>
        <p:nvSpPr>
          <p:cNvPr id="27655" name="Line 8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1676400" y="2028825"/>
            <a:ext cx="6408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High Speed Train Madinah - Makkah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BSH_2709201118"/>
          <p:cNvPicPr>
            <a:picLocks noChangeAspect="1" noChangeArrowheads="1"/>
          </p:cNvPicPr>
          <p:nvPr/>
        </p:nvPicPr>
        <p:blipFill>
          <a:blip r:embed="rId2"/>
          <a:srcRect t="30957"/>
          <a:stretch>
            <a:fillRect/>
          </a:stretch>
        </p:blipFill>
        <p:spPr bwMode="auto">
          <a:xfrm>
            <a:off x="0" y="2344738"/>
            <a:ext cx="10691813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1676400" y="1622425"/>
            <a:ext cx="8640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01.07. INTERNATIONAL EXPERIENCE</a:t>
            </a:r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28678" name="Rectangle 8"/>
          <p:cNvSpPr>
            <a:spLocks noChangeArrowheads="1"/>
          </p:cNvSpPr>
          <p:nvPr/>
        </p:nvSpPr>
        <p:spPr bwMode="auto">
          <a:xfrm>
            <a:off x="1676400" y="2028825"/>
            <a:ext cx="6408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National Commercial Bank. KSA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0" descr="BAYAN PROJEC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38413"/>
            <a:ext cx="7272337" cy="470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1747838" y="1622425"/>
            <a:ext cx="89487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01.07. INTERNATIONAL EXPERIENCE</a:t>
            </a:r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29702" name="Rectangle 7"/>
          <p:cNvSpPr>
            <a:spLocks noChangeArrowheads="1"/>
          </p:cNvSpPr>
          <p:nvPr/>
        </p:nvSpPr>
        <p:spPr bwMode="auto">
          <a:xfrm>
            <a:off x="7580313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1. 07</a:t>
            </a:r>
          </a:p>
        </p:txBody>
      </p:sp>
      <p:sp>
        <p:nvSpPr>
          <p:cNvPr id="29703" name="Line 8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9704" name="Rectangle 9"/>
          <p:cNvSpPr>
            <a:spLocks noChangeArrowheads="1"/>
          </p:cNvSpPr>
          <p:nvPr/>
        </p:nvSpPr>
        <p:spPr bwMode="auto">
          <a:xfrm>
            <a:off x="1676400" y="2100263"/>
            <a:ext cx="6408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Bayan Palace. Kuwait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0" descr="CANAL PANAMÁ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93975"/>
            <a:ext cx="6192837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1676400" y="1622425"/>
            <a:ext cx="9504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01.07. INTERNATIONAL EXPERIENCE</a:t>
            </a:r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30726" name="Rectangle 7"/>
          <p:cNvSpPr>
            <a:spLocks noChangeArrowheads="1"/>
          </p:cNvSpPr>
          <p:nvPr/>
        </p:nvSpPr>
        <p:spPr bwMode="auto">
          <a:xfrm>
            <a:off x="7580313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1. 07</a:t>
            </a:r>
          </a:p>
        </p:txBody>
      </p:sp>
      <p:sp>
        <p:nvSpPr>
          <p:cNvPr id="30727" name="Line 8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0728" name="Rectangle 9"/>
          <p:cNvSpPr>
            <a:spLocks noChangeArrowheads="1"/>
          </p:cNvSpPr>
          <p:nvPr/>
        </p:nvSpPr>
        <p:spPr bwMode="auto">
          <a:xfrm>
            <a:off x="1676400" y="2173288"/>
            <a:ext cx="6408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Canal de Panamá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1676400" y="1622425"/>
            <a:ext cx="8135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01.07. INTERNATIONAL EXPERIENCE</a:t>
            </a:r>
          </a:p>
        </p:txBody>
      </p:sp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31749" name="Rectangle 7"/>
          <p:cNvSpPr>
            <a:spLocks noChangeArrowheads="1"/>
          </p:cNvSpPr>
          <p:nvPr/>
        </p:nvSpPr>
        <p:spPr bwMode="auto">
          <a:xfrm>
            <a:off x="7580313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1. 07</a:t>
            </a:r>
          </a:p>
        </p:txBody>
      </p:sp>
      <p:sp>
        <p:nvSpPr>
          <p:cNvPr id="31750" name="Line 8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751" name="Rectangle 9"/>
          <p:cNvSpPr>
            <a:spLocks noChangeArrowheads="1"/>
          </p:cNvSpPr>
          <p:nvPr/>
        </p:nvSpPr>
        <p:spPr bwMode="auto">
          <a:xfrm>
            <a:off x="1676400" y="2173288"/>
            <a:ext cx="6408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Ministry of Health. KSA</a:t>
            </a:r>
          </a:p>
        </p:txBody>
      </p:sp>
      <p:pic>
        <p:nvPicPr>
          <p:cNvPr id="31752" name="Picture 10" descr="view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97150"/>
            <a:ext cx="6264275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9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pic>
        <p:nvPicPr>
          <p:cNvPr id="14339" name="Picture 13"/>
          <p:cNvPicPr>
            <a:picLocks noChangeAspect="1" noChangeArrowheads="1"/>
          </p:cNvPicPr>
          <p:nvPr/>
        </p:nvPicPr>
        <p:blipFill>
          <a:blip r:embed="rId2"/>
          <a:srcRect l="4228" t="2596" r="3067" b="1654"/>
          <a:stretch>
            <a:fillRect/>
          </a:stretch>
        </p:blipFill>
        <p:spPr bwMode="auto">
          <a:xfrm>
            <a:off x="4195763" y="2016125"/>
            <a:ext cx="2333625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4" descr="logotipo aprobado_ grupo flor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8563" y="2808288"/>
            <a:ext cx="12207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 descr="logotipo aprobado_ grupo flo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3783013"/>
            <a:ext cx="12207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4"/>
          <p:cNvSpPr>
            <a:spLocks noChangeArrowheads="1"/>
          </p:cNvSpPr>
          <p:nvPr/>
        </p:nvSpPr>
        <p:spPr bwMode="auto">
          <a:xfrm>
            <a:off x="2971800" y="2525713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2</a:t>
            </a:r>
          </a:p>
        </p:txBody>
      </p:sp>
      <p:sp>
        <p:nvSpPr>
          <p:cNvPr id="32771" name="Rectangle 5"/>
          <p:cNvSpPr>
            <a:spLocks noChangeArrowheads="1"/>
          </p:cNvSpPr>
          <p:nvPr/>
        </p:nvSpPr>
        <p:spPr bwMode="auto">
          <a:xfrm>
            <a:off x="5419725" y="3494088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2. 00</a:t>
            </a:r>
          </a:p>
        </p:txBody>
      </p:sp>
      <p:sp>
        <p:nvSpPr>
          <p:cNvPr id="32772" name="Rectangle 6"/>
          <p:cNvSpPr>
            <a:spLocks noChangeArrowheads="1"/>
          </p:cNvSpPr>
          <p:nvPr/>
        </p:nvSpPr>
        <p:spPr bwMode="auto">
          <a:xfrm>
            <a:off x="3332163" y="3709988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activity fields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7" descr="GraficoAreas"/>
          <p:cNvPicPr>
            <a:picLocks noChangeAspect="1" noChangeArrowheads="1"/>
          </p:cNvPicPr>
          <p:nvPr/>
        </p:nvPicPr>
        <p:blipFill>
          <a:blip r:embed="rId2"/>
          <a:srcRect l="17654" t="42418" r="17015" b="6152"/>
          <a:stretch>
            <a:fillRect/>
          </a:stretch>
        </p:blipFill>
        <p:spPr bwMode="auto">
          <a:xfrm>
            <a:off x="1676400" y="3278188"/>
            <a:ext cx="698500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2</a:t>
            </a: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activity fields</a:t>
            </a: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1676400" y="1622425"/>
            <a:ext cx="3671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02.00. OUR JOB</a:t>
            </a:r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33798" name="Rectangle 8"/>
          <p:cNvSpPr>
            <a:spLocks noChangeArrowheads="1"/>
          </p:cNvSpPr>
          <p:nvPr/>
        </p:nvSpPr>
        <p:spPr bwMode="auto">
          <a:xfrm>
            <a:off x="1676400" y="2198688"/>
            <a:ext cx="82026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latin typeface="Futura Lt BT" pitchFamily="34" charset="0"/>
              </a:rPr>
              <a:t>Grupo Floria carries out the manufacture, design and installation of complete solutions in the following activity fields:</a:t>
            </a:r>
          </a:p>
        </p:txBody>
      </p:sp>
      <p:sp>
        <p:nvSpPr>
          <p:cNvPr id="33799" name="Rectangle 9"/>
          <p:cNvSpPr>
            <a:spLocks noChangeArrowheads="1"/>
          </p:cNvSpPr>
          <p:nvPr/>
        </p:nvSpPr>
        <p:spPr bwMode="auto">
          <a:xfrm>
            <a:off x="7580313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2. 00</a:t>
            </a:r>
          </a:p>
        </p:txBody>
      </p:sp>
      <p:sp>
        <p:nvSpPr>
          <p:cNvPr id="33800" name="Line 10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BSH_2709201124"/>
          <p:cNvPicPr>
            <a:picLocks noChangeAspect="1" noChangeArrowheads="1"/>
          </p:cNvPicPr>
          <p:nvPr/>
        </p:nvPicPr>
        <p:blipFill>
          <a:blip r:embed="rId2"/>
          <a:srcRect t="30957"/>
          <a:stretch>
            <a:fillRect/>
          </a:stretch>
        </p:blipFill>
        <p:spPr bwMode="auto">
          <a:xfrm>
            <a:off x="4763" y="2344738"/>
            <a:ext cx="10691812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2</a:t>
            </a: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activity fields</a:t>
            </a: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1676400" y="1622425"/>
            <a:ext cx="5327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02.01. CONTROL CENTERS</a:t>
            </a:r>
          </a:p>
        </p:txBody>
      </p:sp>
      <p:sp>
        <p:nvSpPr>
          <p:cNvPr id="34821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BSH_2709201125"/>
          <p:cNvPicPr>
            <a:picLocks noChangeAspect="1" noChangeArrowheads="1"/>
          </p:cNvPicPr>
          <p:nvPr/>
        </p:nvPicPr>
        <p:blipFill>
          <a:blip r:embed="rId2"/>
          <a:srcRect t="30957"/>
          <a:stretch>
            <a:fillRect/>
          </a:stretch>
        </p:blipFill>
        <p:spPr bwMode="auto">
          <a:xfrm>
            <a:off x="4763" y="2344738"/>
            <a:ext cx="10691812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2</a:t>
            </a:r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activity fields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676400" y="1622425"/>
            <a:ext cx="3671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02.02. MUSEUMS</a:t>
            </a:r>
          </a:p>
        </p:txBody>
      </p:sp>
      <p:sp>
        <p:nvSpPr>
          <p:cNvPr id="35845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8" descr="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632075"/>
            <a:ext cx="7561262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2</a:t>
            </a: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activity fields</a:t>
            </a:r>
          </a:p>
        </p:txBody>
      </p:sp>
      <p:sp>
        <p:nvSpPr>
          <p:cNvPr id="36868" name="Rectangle 5"/>
          <p:cNvSpPr>
            <a:spLocks noChangeArrowheads="1"/>
          </p:cNvSpPr>
          <p:nvPr/>
        </p:nvSpPr>
        <p:spPr bwMode="auto">
          <a:xfrm>
            <a:off x="1676400" y="1622425"/>
            <a:ext cx="691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02.03. CORPORATIVE SPACES</a:t>
            </a:r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36870" name="Rectangle 7"/>
          <p:cNvSpPr>
            <a:spLocks noChangeArrowheads="1"/>
          </p:cNvSpPr>
          <p:nvPr/>
        </p:nvSpPr>
        <p:spPr bwMode="auto">
          <a:xfrm>
            <a:off x="7653338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2. 03</a:t>
            </a:r>
          </a:p>
        </p:txBody>
      </p:sp>
      <p:sp>
        <p:nvSpPr>
          <p:cNvPr id="36871" name="Line 10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0" descr="Concepto_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1888" y="5581650"/>
            <a:ext cx="252095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12" descr="004"/>
          <p:cNvPicPr>
            <a:picLocks noChangeAspect="1" noChangeArrowheads="1"/>
          </p:cNvPicPr>
          <p:nvPr/>
        </p:nvPicPr>
        <p:blipFill>
          <a:blip r:embed="rId3"/>
          <a:srcRect b="2678"/>
          <a:stretch>
            <a:fillRect/>
          </a:stretch>
        </p:blipFill>
        <p:spPr bwMode="auto">
          <a:xfrm>
            <a:off x="3908425" y="5581650"/>
            <a:ext cx="22669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13" descr="Grupo Floria_prosegur (6)"/>
          <p:cNvPicPr>
            <a:picLocks noChangeAspect="1" noChangeArrowheads="1"/>
          </p:cNvPicPr>
          <p:nvPr/>
        </p:nvPicPr>
        <p:blipFill>
          <a:blip r:embed="rId4"/>
          <a:srcRect l="8105" t="13142" r="16209"/>
          <a:stretch>
            <a:fillRect/>
          </a:stretch>
        </p:blipFill>
        <p:spPr bwMode="auto">
          <a:xfrm>
            <a:off x="1676400" y="5592763"/>
            <a:ext cx="2303463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2</a:t>
            </a:r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activity fields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37895" name="Line 8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7896" name="Rectangle 9"/>
          <p:cNvSpPr>
            <a:spLocks noChangeArrowheads="1"/>
          </p:cNvSpPr>
          <p:nvPr/>
        </p:nvSpPr>
        <p:spPr bwMode="auto">
          <a:xfrm>
            <a:off x="1676400" y="1622425"/>
            <a:ext cx="84248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02.04. TECHNOLOGICAL FURNITURE &amp; INDUSTRIAL DESIGN</a:t>
            </a:r>
          </a:p>
        </p:txBody>
      </p:sp>
      <p:pic>
        <p:nvPicPr>
          <p:cNvPr id="37897" name="Picture 11" descr="vista12"/>
          <p:cNvPicPr>
            <a:picLocks noChangeAspect="1" noChangeArrowheads="1"/>
          </p:cNvPicPr>
          <p:nvPr/>
        </p:nvPicPr>
        <p:blipFill>
          <a:blip r:embed="rId5"/>
          <a:srcRect t="4175" b="15863"/>
          <a:stretch>
            <a:fillRect/>
          </a:stretch>
        </p:blipFill>
        <p:spPr bwMode="auto">
          <a:xfrm>
            <a:off x="1676400" y="2773363"/>
            <a:ext cx="6985000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8" name="Rectangle 7"/>
          <p:cNvSpPr>
            <a:spLocks noChangeArrowheads="1"/>
          </p:cNvSpPr>
          <p:nvPr/>
        </p:nvSpPr>
        <p:spPr bwMode="auto">
          <a:xfrm>
            <a:off x="7653338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2. 04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 descr="logotipo aprobado_ grupo flo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3783013"/>
            <a:ext cx="12207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4"/>
          <p:cNvSpPr>
            <a:spLocks noChangeArrowheads="1"/>
          </p:cNvSpPr>
          <p:nvPr/>
        </p:nvSpPr>
        <p:spPr bwMode="auto">
          <a:xfrm>
            <a:off x="2971800" y="2525713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38915" name="Rectangle 5"/>
          <p:cNvSpPr>
            <a:spLocks noChangeArrowheads="1"/>
          </p:cNvSpPr>
          <p:nvPr/>
        </p:nvSpPr>
        <p:spPr bwMode="auto">
          <a:xfrm>
            <a:off x="5419725" y="3494088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3. 00</a:t>
            </a:r>
          </a:p>
        </p:txBody>
      </p:sp>
      <p:sp>
        <p:nvSpPr>
          <p:cNvPr id="38916" name="Rectangle 6"/>
          <p:cNvSpPr>
            <a:spLocks noChangeArrowheads="1"/>
          </p:cNvSpPr>
          <p:nvPr/>
        </p:nvSpPr>
        <p:spPr bwMode="auto">
          <a:xfrm>
            <a:off x="3332163" y="3709988"/>
            <a:ext cx="66246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0" descr="mone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8513" y="3238500"/>
            <a:ext cx="212090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8" descr="img_MinisterioCultura"/>
          <p:cNvPicPr>
            <a:picLocks noChangeAspect="1" noChangeArrowheads="1"/>
          </p:cNvPicPr>
          <p:nvPr/>
        </p:nvPicPr>
        <p:blipFill>
          <a:blip r:embed="rId3"/>
          <a:srcRect l="3543" r="59297"/>
          <a:stretch>
            <a:fillRect/>
          </a:stretch>
        </p:blipFill>
        <p:spPr bwMode="auto">
          <a:xfrm>
            <a:off x="7148513" y="2557463"/>
            <a:ext cx="1368425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03.01. MUSEO DEL PRADO. Madrid</a:t>
            </a: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pic>
        <p:nvPicPr>
          <p:cNvPr id="39943" name="Picture 7" descr="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3375" y="2557463"/>
            <a:ext cx="5616575" cy="500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4" name="Rectangle 9"/>
          <p:cNvSpPr>
            <a:spLocks noChangeArrowheads="1"/>
          </p:cNvSpPr>
          <p:nvPr/>
        </p:nvSpPr>
        <p:spPr bwMode="auto">
          <a:xfrm>
            <a:off x="8156575" y="6302375"/>
            <a:ext cx="29733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3.01</a:t>
            </a:r>
          </a:p>
        </p:txBody>
      </p:sp>
      <p:sp>
        <p:nvSpPr>
          <p:cNvPr id="39945" name="Rectangle 7"/>
          <p:cNvSpPr>
            <a:spLocks noChangeArrowheads="1"/>
          </p:cNvSpPr>
          <p:nvPr/>
        </p:nvSpPr>
        <p:spPr bwMode="auto">
          <a:xfrm>
            <a:off x="7364413" y="5830888"/>
            <a:ext cx="2087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>
                <a:solidFill>
                  <a:schemeClr val="bg2"/>
                </a:solidFill>
                <a:latin typeface="Futura Lt BT" pitchFamily="34" charset="0"/>
              </a:rPr>
              <a:t> Rafael Moneo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0" descr="1"/>
          <p:cNvPicPr>
            <a:picLocks noChangeAspect="1" noChangeArrowheads="1"/>
          </p:cNvPicPr>
          <p:nvPr/>
        </p:nvPicPr>
        <p:blipFill>
          <a:blip r:embed="rId2"/>
          <a:srcRect t="5939" b="15767"/>
          <a:stretch>
            <a:fillRect/>
          </a:stretch>
        </p:blipFill>
        <p:spPr bwMode="auto">
          <a:xfrm>
            <a:off x="1747838" y="2185988"/>
            <a:ext cx="7632700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40963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40964" name="Rectangle 8"/>
          <p:cNvSpPr>
            <a:spLocks noChangeArrowheads="1"/>
          </p:cNvSpPr>
          <p:nvPr/>
        </p:nvSpPr>
        <p:spPr bwMode="auto">
          <a:xfrm>
            <a:off x="8156575" y="6302375"/>
            <a:ext cx="29733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3.01</a:t>
            </a:r>
          </a:p>
        </p:txBody>
      </p:sp>
      <p:sp>
        <p:nvSpPr>
          <p:cNvPr id="40965" name="Rectangle 11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03.01. MUSEO DEL PRADO. Madrid</a:t>
            </a:r>
          </a:p>
        </p:txBody>
      </p:sp>
      <p:sp>
        <p:nvSpPr>
          <p:cNvPr id="40966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1" descr="2"/>
          <p:cNvPicPr>
            <a:picLocks noChangeAspect="1" noChangeArrowheads="1"/>
          </p:cNvPicPr>
          <p:nvPr/>
        </p:nvPicPr>
        <p:blipFill>
          <a:blip r:embed="rId2"/>
          <a:srcRect t="7271" b="13124"/>
          <a:stretch>
            <a:fillRect/>
          </a:stretch>
        </p:blipFill>
        <p:spPr bwMode="auto">
          <a:xfrm>
            <a:off x="1747838" y="2251075"/>
            <a:ext cx="7416800" cy="531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41988" name="Rectangle 8"/>
          <p:cNvSpPr>
            <a:spLocks noChangeArrowheads="1"/>
          </p:cNvSpPr>
          <p:nvPr/>
        </p:nvSpPr>
        <p:spPr bwMode="auto">
          <a:xfrm>
            <a:off x="8156575" y="6302375"/>
            <a:ext cx="29733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3.01</a:t>
            </a:r>
          </a:p>
        </p:txBody>
      </p:sp>
      <p:sp>
        <p:nvSpPr>
          <p:cNvPr id="41989" name="Rectangle 12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03.01. MUSEO DEL PRADO. Madrid</a:t>
            </a:r>
          </a:p>
        </p:txBody>
      </p:sp>
      <p:sp>
        <p:nvSpPr>
          <p:cNvPr id="41990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0</a:t>
            </a:r>
          </a:p>
        </p:txBody>
      </p:sp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index</a:t>
            </a: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676400" y="1925638"/>
            <a:ext cx="7488238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1. knowing us</a:t>
            </a:r>
          </a:p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2. activity fields</a:t>
            </a:r>
          </a:p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3. museums &amp; exhibitions</a:t>
            </a:r>
          </a:p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4. museu blau</a:t>
            </a:r>
          </a:p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5. future</a:t>
            </a:r>
          </a:p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6. partners</a:t>
            </a:r>
          </a:p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7. why floria</a:t>
            </a: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5365" name="Line 7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7580313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0. 00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8" descr="3"/>
          <p:cNvPicPr>
            <a:picLocks noChangeAspect="1" noChangeArrowheads="1"/>
          </p:cNvPicPr>
          <p:nvPr/>
        </p:nvPicPr>
        <p:blipFill>
          <a:blip r:embed="rId2"/>
          <a:srcRect t="9433" b="16095"/>
          <a:stretch>
            <a:fillRect/>
          </a:stretch>
        </p:blipFill>
        <p:spPr bwMode="auto">
          <a:xfrm>
            <a:off x="1747838" y="2303463"/>
            <a:ext cx="7848600" cy="526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43011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43012" name="Rectangle 6"/>
          <p:cNvSpPr>
            <a:spLocks noChangeArrowheads="1"/>
          </p:cNvSpPr>
          <p:nvPr/>
        </p:nvSpPr>
        <p:spPr bwMode="auto">
          <a:xfrm>
            <a:off x="8156575" y="6302375"/>
            <a:ext cx="29733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3.01</a:t>
            </a:r>
          </a:p>
        </p:txBody>
      </p:sp>
      <p:sp>
        <p:nvSpPr>
          <p:cNvPr id="43013" name="Rectangle 9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03.01. MUSEO DEL PRADO. Madrid</a:t>
            </a:r>
          </a:p>
        </p:txBody>
      </p:sp>
      <p:sp>
        <p:nvSpPr>
          <p:cNvPr id="43014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0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4550" y="2846388"/>
            <a:ext cx="4276725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44035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44036" name="Rectangle 6"/>
          <p:cNvSpPr>
            <a:spLocks noChangeArrowheads="1"/>
          </p:cNvSpPr>
          <p:nvPr/>
        </p:nvSpPr>
        <p:spPr bwMode="auto">
          <a:xfrm>
            <a:off x="8156575" y="6302375"/>
            <a:ext cx="29733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3.01</a:t>
            </a:r>
          </a:p>
        </p:txBody>
      </p:sp>
      <p:pic>
        <p:nvPicPr>
          <p:cNvPr id="44037" name="Picture 9" descr="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7838" y="2873375"/>
            <a:ext cx="4248150" cy="3824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4038" name="Rectangle 11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03.01. MUSEO DEL PRADO. Madrid</a:t>
            </a:r>
          </a:p>
        </p:txBody>
      </p:sp>
      <p:sp>
        <p:nvSpPr>
          <p:cNvPr id="44039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45058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45059" name="Rectangle 6"/>
          <p:cNvSpPr>
            <a:spLocks noChangeArrowheads="1"/>
          </p:cNvSpPr>
          <p:nvPr/>
        </p:nvSpPr>
        <p:spPr bwMode="auto">
          <a:xfrm>
            <a:off x="8156575" y="6302375"/>
            <a:ext cx="29733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3.01</a:t>
            </a:r>
          </a:p>
        </p:txBody>
      </p:sp>
      <p:pic>
        <p:nvPicPr>
          <p:cNvPr id="45060" name="Picture 8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249488"/>
            <a:ext cx="59055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Rectangle 9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03.01. MUSEO DEL PRADO. Madrid</a:t>
            </a:r>
          </a:p>
        </p:txBody>
      </p:sp>
      <p:sp>
        <p:nvSpPr>
          <p:cNvPr id="45062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46082" name="Rectangle 4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03.02. MW. Andorra</a:t>
            </a:r>
          </a:p>
        </p:txBody>
      </p:sp>
      <p:sp>
        <p:nvSpPr>
          <p:cNvPr id="46083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46084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3.02</a:t>
            </a:r>
          </a:p>
        </p:txBody>
      </p:sp>
      <p:pic>
        <p:nvPicPr>
          <p:cNvPr id="46085" name="Picture 8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379663"/>
            <a:ext cx="576103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8" descr="2"/>
          <p:cNvPicPr>
            <a:picLocks noChangeAspect="1" noChangeArrowheads="1"/>
          </p:cNvPicPr>
          <p:nvPr/>
        </p:nvPicPr>
        <p:blipFill>
          <a:blip r:embed="rId2"/>
          <a:srcRect t="11806" b="14699"/>
          <a:stretch>
            <a:fillRect/>
          </a:stretch>
        </p:blipFill>
        <p:spPr bwMode="auto">
          <a:xfrm>
            <a:off x="1747838" y="2562225"/>
            <a:ext cx="7561262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47107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47108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3.02</a:t>
            </a:r>
          </a:p>
        </p:txBody>
      </p:sp>
      <p:sp>
        <p:nvSpPr>
          <p:cNvPr id="47109" name="Rectangle 9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03.02. MW. Andorra</a:t>
            </a:r>
          </a:p>
        </p:txBody>
      </p:sp>
      <p:sp>
        <p:nvSpPr>
          <p:cNvPr id="47110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8" descr="4"/>
          <p:cNvPicPr>
            <a:picLocks noChangeAspect="1" noChangeArrowheads="1"/>
          </p:cNvPicPr>
          <p:nvPr/>
        </p:nvPicPr>
        <p:blipFill>
          <a:blip r:embed="rId2"/>
          <a:srcRect t="9317" b="15857"/>
          <a:stretch>
            <a:fillRect/>
          </a:stretch>
        </p:blipFill>
        <p:spPr bwMode="auto">
          <a:xfrm>
            <a:off x="1747838" y="2471738"/>
            <a:ext cx="7561262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48131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3.02</a:t>
            </a:r>
          </a:p>
        </p:txBody>
      </p:sp>
      <p:sp>
        <p:nvSpPr>
          <p:cNvPr id="48133" name="Rectangle 9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03.02. MW. Andorra</a:t>
            </a:r>
          </a:p>
        </p:txBody>
      </p:sp>
      <p:sp>
        <p:nvSpPr>
          <p:cNvPr id="48134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49154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49155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3.02</a:t>
            </a:r>
          </a:p>
        </p:txBody>
      </p:sp>
      <p:pic>
        <p:nvPicPr>
          <p:cNvPr id="49156" name="Picture 8" descr="9"/>
          <p:cNvPicPr>
            <a:picLocks noChangeAspect="1" noChangeArrowheads="1"/>
          </p:cNvPicPr>
          <p:nvPr/>
        </p:nvPicPr>
        <p:blipFill>
          <a:blip r:embed="rId2"/>
          <a:srcRect t="868"/>
          <a:stretch>
            <a:fillRect/>
          </a:stretch>
        </p:blipFill>
        <p:spPr bwMode="auto">
          <a:xfrm>
            <a:off x="1747838" y="2297113"/>
            <a:ext cx="5903912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Rectangle 9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03.02. MW. Andorra</a:t>
            </a:r>
          </a:p>
        </p:txBody>
      </p:sp>
      <p:sp>
        <p:nvSpPr>
          <p:cNvPr id="49158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8" descr="7"/>
          <p:cNvPicPr>
            <a:picLocks noChangeAspect="1" noChangeArrowheads="1"/>
          </p:cNvPicPr>
          <p:nvPr/>
        </p:nvPicPr>
        <p:blipFill>
          <a:blip r:embed="rId2"/>
          <a:srcRect t="10648" b="14554"/>
          <a:stretch>
            <a:fillRect/>
          </a:stretch>
        </p:blipFill>
        <p:spPr bwMode="auto">
          <a:xfrm>
            <a:off x="1747838" y="2474913"/>
            <a:ext cx="7561262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50179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50180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3.02</a:t>
            </a:r>
          </a:p>
        </p:txBody>
      </p:sp>
      <p:sp>
        <p:nvSpPr>
          <p:cNvPr id="50181" name="Rectangle 10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03.02. MW. Andorra</a:t>
            </a:r>
          </a:p>
        </p:txBody>
      </p:sp>
      <p:sp>
        <p:nvSpPr>
          <p:cNvPr id="50182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0" descr="14"/>
          <p:cNvPicPr>
            <a:picLocks noChangeAspect="1" noChangeArrowheads="1"/>
          </p:cNvPicPr>
          <p:nvPr/>
        </p:nvPicPr>
        <p:blipFill>
          <a:blip r:embed="rId2"/>
          <a:srcRect t="10757" b="12500"/>
          <a:stretch>
            <a:fillRect/>
          </a:stretch>
        </p:blipFill>
        <p:spPr bwMode="auto">
          <a:xfrm>
            <a:off x="1747838" y="2341563"/>
            <a:ext cx="7561262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51203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51204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3.02</a:t>
            </a:r>
          </a:p>
        </p:txBody>
      </p:sp>
      <p:sp>
        <p:nvSpPr>
          <p:cNvPr id="51205" name="Rectangle 9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03.02. MW. Andorra</a:t>
            </a:r>
          </a:p>
        </p:txBody>
      </p:sp>
      <p:sp>
        <p:nvSpPr>
          <p:cNvPr id="51206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52226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52227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3.02</a:t>
            </a:r>
          </a:p>
        </p:txBody>
      </p:sp>
      <p:pic>
        <p:nvPicPr>
          <p:cNvPr id="52228" name="Picture 8" descr="13"/>
          <p:cNvPicPr>
            <a:picLocks noChangeAspect="1" noChangeArrowheads="1"/>
          </p:cNvPicPr>
          <p:nvPr/>
        </p:nvPicPr>
        <p:blipFill>
          <a:blip r:embed="rId2"/>
          <a:srcRect t="6134"/>
          <a:stretch>
            <a:fillRect/>
          </a:stretch>
        </p:blipFill>
        <p:spPr bwMode="auto">
          <a:xfrm>
            <a:off x="1747838" y="2414588"/>
            <a:ext cx="6096000" cy="514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Rectangle 9"/>
          <p:cNvSpPr>
            <a:spLocks noChangeArrowheads="1"/>
          </p:cNvSpPr>
          <p:nvPr/>
        </p:nvSpPr>
        <p:spPr bwMode="auto">
          <a:xfrm>
            <a:off x="1676400" y="1622425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03.02. MW. Andorra</a:t>
            </a:r>
          </a:p>
        </p:txBody>
      </p:sp>
      <p:sp>
        <p:nvSpPr>
          <p:cNvPr id="52230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 descr="logotipo aprobado_ grupo flo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3783013"/>
            <a:ext cx="12207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7"/>
          <p:cNvSpPr>
            <a:spLocks noChangeArrowheads="1"/>
          </p:cNvSpPr>
          <p:nvPr/>
        </p:nvSpPr>
        <p:spPr bwMode="auto">
          <a:xfrm>
            <a:off x="2971800" y="2525713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5419725" y="3494088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1. 00</a:t>
            </a:r>
          </a:p>
        </p:txBody>
      </p:sp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3332163" y="3709988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8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955925"/>
            <a:ext cx="7561262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53251" name="Rectangle 4"/>
          <p:cNvSpPr>
            <a:spLocks noChangeArrowheads="1"/>
          </p:cNvSpPr>
          <p:nvPr/>
        </p:nvSpPr>
        <p:spPr bwMode="auto">
          <a:xfrm>
            <a:off x="1676400" y="1622425"/>
            <a:ext cx="8351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03.03. NATIONAL ARCHAELOGICAL MUSEUM. </a:t>
            </a:r>
          </a:p>
        </p:txBody>
      </p:sp>
      <p:sp>
        <p:nvSpPr>
          <p:cNvPr id="53252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3.03</a:t>
            </a:r>
          </a:p>
        </p:txBody>
      </p:sp>
      <p:pic>
        <p:nvPicPr>
          <p:cNvPr id="53254" name="Picture 9" descr="img_MinisterioCultura"/>
          <p:cNvPicPr>
            <a:picLocks noChangeAspect="1" noChangeArrowheads="1"/>
          </p:cNvPicPr>
          <p:nvPr/>
        </p:nvPicPr>
        <p:blipFill>
          <a:blip r:embed="rId3"/>
          <a:srcRect l="3543" r="58852"/>
          <a:stretch>
            <a:fillRect/>
          </a:stretch>
        </p:blipFill>
        <p:spPr bwMode="auto">
          <a:xfrm>
            <a:off x="1747838" y="2125663"/>
            <a:ext cx="16557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  <p:sp>
        <p:nvSpPr>
          <p:cNvPr id="53256" name="Rectangle 4"/>
          <p:cNvSpPr>
            <a:spLocks noChangeArrowheads="1"/>
          </p:cNvSpPr>
          <p:nvPr/>
        </p:nvSpPr>
        <p:spPr bwMode="auto">
          <a:xfrm>
            <a:off x="9401175" y="1622425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Madrid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8" descr="10"/>
          <p:cNvPicPr>
            <a:picLocks noChangeAspect="1" noChangeArrowheads="1"/>
          </p:cNvPicPr>
          <p:nvPr/>
        </p:nvPicPr>
        <p:blipFill>
          <a:blip r:embed="rId2"/>
          <a:srcRect t="2199"/>
          <a:stretch>
            <a:fillRect/>
          </a:stretch>
        </p:blipFill>
        <p:spPr bwMode="auto">
          <a:xfrm>
            <a:off x="1693863" y="2198688"/>
            <a:ext cx="9002712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54275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54276" name="Rectangle 7"/>
          <p:cNvSpPr>
            <a:spLocks noChangeArrowheads="1"/>
          </p:cNvSpPr>
          <p:nvPr/>
        </p:nvSpPr>
        <p:spPr bwMode="auto">
          <a:xfrm>
            <a:off x="8012113" y="627062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3.03</a:t>
            </a:r>
          </a:p>
        </p:txBody>
      </p:sp>
      <p:sp>
        <p:nvSpPr>
          <p:cNvPr id="54277" name="Rectangle 9"/>
          <p:cNvSpPr>
            <a:spLocks noChangeArrowheads="1"/>
          </p:cNvSpPr>
          <p:nvPr/>
        </p:nvSpPr>
        <p:spPr bwMode="auto">
          <a:xfrm>
            <a:off x="1676400" y="1622425"/>
            <a:ext cx="8351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03.03. NATIONAL ARCHAELOGICAL MUSEUM. </a:t>
            </a:r>
          </a:p>
        </p:txBody>
      </p:sp>
      <p:sp>
        <p:nvSpPr>
          <p:cNvPr id="54278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  <p:sp>
        <p:nvSpPr>
          <p:cNvPr id="54279" name="Rectangle 4"/>
          <p:cNvSpPr>
            <a:spLocks noChangeArrowheads="1"/>
          </p:cNvSpPr>
          <p:nvPr/>
        </p:nvSpPr>
        <p:spPr bwMode="auto">
          <a:xfrm>
            <a:off x="9401175" y="160655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Madrid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8" descr="11"/>
          <p:cNvPicPr>
            <a:picLocks noChangeAspect="1" noChangeArrowheads="1"/>
          </p:cNvPicPr>
          <p:nvPr/>
        </p:nvPicPr>
        <p:blipFill>
          <a:blip r:embed="rId2"/>
          <a:srcRect l="600" t="868"/>
          <a:stretch>
            <a:fillRect/>
          </a:stretch>
        </p:blipFill>
        <p:spPr bwMode="auto">
          <a:xfrm>
            <a:off x="1747838" y="2125663"/>
            <a:ext cx="8948737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55299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55300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3.03</a:t>
            </a:r>
          </a:p>
        </p:txBody>
      </p:sp>
      <p:sp>
        <p:nvSpPr>
          <p:cNvPr id="55301" name="Rectangle 9"/>
          <p:cNvSpPr>
            <a:spLocks noChangeArrowheads="1"/>
          </p:cNvSpPr>
          <p:nvPr/>
        </p:nvSpPr>
        <p:spPr bwMode="auto">
          <a:xfrm>
            <a:off x="1676400" y="1622425"/>
            <a:ext cx="8351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03.03. NATIONAL ARCHAELOGICAL MUSEUM. </a:t>
            </a:r>
          </a:p>
        </p:txBody>
      </p:sp>
      <p:sp>
        <p:nvSpPr>
          <p:cNvPr id="55302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  <p:sp>
        <p:nvSpPr>
          <p:cNvPr id="55303" name="Rectangle 4"/>
          <p:cNvSpPr>
            <a:spLocks noChangeArrowheads="1"/>
          </p:cNvSpPr>
          <p:nvPr/>
        </p:nvSpPr>
        <p:spPr bwMode="auto">
          <a:xfrm>
            <a:off x="9401175" y="160655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Madrid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10" descr="museu_frederic_mares_mfm_r4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170113"/>
            <a:ext cx="7561262" cy="539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56323" name="Rectangle 5"/>
          <p:cNvSpPr>
            <a:spLocks noChangeArrowheads="1"/>
          </p:cNvSpPr>
          <p:nvPr/>
        </p:nvSpPr>
        <p:spPr bwMode="auto">
          <a:xfrm>
            <a:off x="1676400" y="1622425"/>
            <a:ext cx="902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03.04. MUSEUM FREDERIC MARES. Barcelona</a:t>
            </a:r>
          </a:p>
        </p:txBody>
      </p:sp>
      <p:sp>
        <p:nvSpPr>
          <p:cNvPr id="56324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56325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3.04</a:t>
            </a:r>
          </a:p>
        </p:txBody>
      </p:sp>
      <p:sp>
        <p:nvSpPr>
          <p:cNvPr id="56326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8" descr="5"/>
          <p:cNvPicPr>
            <a:picLocks noChangeAspect="1" noChangeArrowheads="1"/>
          </p:cNvPicPr>
          <p:nvPr/>
        </p:nvPicPr>
        <p:blipFill>
          <a:blip r:embed="rId2"/>
          <a:srcRect t="3502"/>
          <a:stretch>
            <a:fillRect/>
          </a:stretch>
        </p:blipFill>
        <p:spPr bwMode="auto">
          <a:xfrm>
            <a:off x="1693863" y="2270125"/>
            <a:ext cx="9002712" cy="529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57347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57348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3.04</a:t>
            </a: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1676400" y="1622425"/>
            <a:ext cx="902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03.04. MUSEUM FREDERIC MARES. Barcelona</a:t>
            </a:r>
          </a:p>
        </p:txBody>
      </p:sp>
      <p:sp>
        <p:nvSpPr>
          <p:cNvPr id="57350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8" descr="3"/>
          <p:cNvPicPr>
            <a:picLocks noChangeAspect="1" noChangeArrowheads="1"/>
          </p:cNvPicPr>
          <p:nvPr/>
        </p:nvPicPr>
        <p:blipFill>
          <a:blip r:embed="rId2"/>
          <a:srcRect l="15411" t="2199" r="14195"/>
          <a:stretch>
            <a:fillRect/>
          </a:stretch>
        </p:blipFill>
        <p:spPr bwMode="auto">
          <a:xfrm>
            <a:off x="1387475" y="2198688"/>
            <a:ext cx="63373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58371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58372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3.04</a:t>
            </a: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1676400" y="1622425"/>
            <a:ext cx="902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03.04. MUSEUM FREDERIC MARES. Barcelona</a:t>
            </a:r>
          </a:p>
        </p:txBody>
      </p:sp>
      <p:sp>
        <p:nvSpPr>
          <p:cNvPr id="58374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59394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59395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3.04</a:t>
            </a:r>
          </a:p>
        </p:txBody>
      </p:sp>
      <p:pic>
        <p:nvPicPr>
          <p:cNvPr id="59396" name="Picture 9" descr="6"/>
          <p:cNvPicPr>
            <a:picLocks noChangeAspect="1" noChangeArrowheads="1"/>
          </p:cNvPicPr>
          <p:nvPr/>
        </p:nvPicPr>
        <p:blipFill>
          <a:blip r:embed="rId2"/>
          <a:srcRect l="24001" r="28020"/>
          <a:stretch>
            <a:fillRect/>
          </a:stretch>
        </p:blipFill>
        <p:spPr bwMode="auto">
          <a:xfrm>
            <a:off x="2468563" y="2260600"/>
            <a:ext cx="4175125" cy="530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1676400" y="1622425"/>
            <a:ext cx="902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03.04. MUSEUM FREDERIC MARES. Barcelona</a:t>
            </a:r>
          </a:p>
        </p:txBody>
      </p:sp>
      <p:sp>
        <p:nvSpPr>
          <p:cNvPr id="59398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8" descr="icub110324_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35238"/>
            <a:ext cx="756126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60419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60420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3.04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1676400" y="1622425"/>
            <a:ext cx="902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03.04. MUSEUM FREDERIC MARES. Barcelona</a:t>
            </a:r>
          </a:p>
        </p:txBody>
      </p:sp>
      <p:sp>
        <p:nvSpPr>
          <p:cNvPr id="60422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8" descr="icub110324_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33650"/>
            <a:ext cx="7561262" cy="503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3.04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1676400" y="1622425"/>
            <a:ext cx="902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03.04. MUSEUM FREDERIC MARES. Barcelona</a:t>
            </a:r>
          </a:p>
        </p:txBody>
      </p:sp>
      <p:sp>
        <p:nvSpPr>
          <p:cNvPr id="61446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8" descr="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20950"/>
            <a:ext cx="7561262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62467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62468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3.04</a:t>
            </a: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1676400" y="1622425"/>
            <a:ext cx="902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03.04. MUSEUM FREDERIC MARES. Barcelona</a:t>
            </a:r>
          </a:p>
        </p:txBody>
      </p:sp>
      <p:sp>
        <p:nvSpPr>
          <p:cNvPr id="62470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5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17410" name="Rectangle 7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17411" name="Rectangle 8"/>
          <p:cNvSpPr>
            <a:spLocks noChangeArrowheads="1"/>
          </p:cNvSpPr>
          <p:nvPr/>
        </p:nvSpPr>
        <p:spPr bwMode="auto">
          <a:xfrm>
            <a:off x="1676400" y="1622425"/>
            <a:ext cx="5040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01.01.</a:t>
            </a:r>
            <a:r>
              <a:rPr lang="es-ES" sz="1600">
                <a:solidFill>
                  <a:schemeClr val="bg2"/>
                </a:solidFill>
                <a:latin typeface="Futura Md BT" pitchFamily="34" charset="0"/>
              </a:rPr>
              <a:t> </a:t>
            </a:r>
            <a:r>
              <a:rPr lang="es-ES" sz="2800">
                <a:solidFill>
                  <a:schemeClr val="bg2"/>
                </a:solidFill>
              </a:rPr>
              <a:t>GRUPO FLORIA</a:t>
            </a:r>
          </a:p>
        </p:txBody>
      </p:sp>
      <p:sp>
        <p:nvSpPr>
          <p:cNvPr id="17412" name="Rectangle 9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7723188" y="6342063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1. 01</a:t>
            </a:r>
          </a:p>
        </p:txBody>
      </p:sp>
      <p:pic>
        <p:nvPicPr>
          <p:cNvPr id="17414" name="Picture 12" descr="Grupo Floria Location"/>
          <p:cNvPicPr>
            <a:picLocks noChangeAspect="1" noChangeArrowheads="1"/>
          </p:cNvPicPr>
          <p:nvPr/>
        </p:nvPicPr>
        <p:blipFill>
          <a:blip r:embed="rId2"/>
          <a:srcRect l="30795" t="17123" b="17877"/>
          <a:stretch>
            <a:fillRect/>
          </a:stretch>
        </p:blipFill>
        <p:spPr bwMode="auto">
          <a:xfrm>
            <a:off x="1747838" y="2722563"/>
            <a:ext cx="6408737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Line 11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7416" name="Rectangle 7"/>
          <p:cNvSpPr>
            <a:spLocks noChangeArrowheads="1"/>
          </p:cNvSpPr>
          <p:nvPr/>
        </p:nvSpPr>
        <p:spPr bwMode="auto">
          <a:xfrm>
            <a:off x="1676400" y="2100263"/>
            <a:ext cx="7920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Strategic location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9" descr="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4188" y="2198688"/>
            <a:ext cx="3576637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63491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63492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3.04</a:t>
            </a:r>
          </a:p>
        </p:txBody>
      </p:sp>
      <p:pic>
        <p:nvPicPr>
          <p:cNvPr id="63493" name="Picture 8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7838" y="2198688"/>
            <a:ext cx="3827462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4" name="Rectangle 10"/>
          <p:cNvSpPr>
            <a:spLocks noChangeArrowheads="1"/>
          </p:cNvSpPr>
          <p:nvPr/>
        </p:nvSpPr>
        <p:spPr bwMode="auto">
          <a:xfrm>
            <a:off x="1676400" y="1622425"/>
            <a:ext cx="902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03.04. MUSEUM FREDERIC MARES. Barcelona</a:t>
            </a:r>
          </a:p>
        </p:txBody>
      </p:sp>
      <p:sp>
        <p:nvSpPr>
          <p:cNvPr id="63495" name="Rectangle 11"/>
          <p:cNvSpPr>
            <a:spLocks noChangeArrowheads="1"/>
          </p:cNvSpPr>
          <p:nvPr/>
        </p:nvSpPr>
        <p:spPr bwMode="auto">
          <a:xfrm>
            <a:off x="811213" y="685800"/>
            <a:ext cx="7489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8" descr="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24125"/>
            <a:ext cx="7561262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</a:t>
            </a:r>
          </a:p>
        </p:txBody>
      </p:sp>
      <p:sp>
        <p:nvSpPr>
          <p:cNvPr id="64515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64516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3.04</a:t>
            </a: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1676400" y="1622425"/>
            <a:ext cx="902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03.04. MUSEUM FREDERIC MARES. Barcelona</a:t>
            </a:r>
          </a:p>
        </p:txBody>
      </p:sp>
      <p:sp>
        <p:nvSpPr>
          <p:cNvPr id="64518" name="Rectangle 4"/>
          <p:cNvSpPr>
            <a:spLocks noChangeArrowheads="1"/>
          </p:cNvSpPr>
          <p:nvPr/>
        </p:nvSpPr>
        <p:spPr bwMode="auto">
          <a:xfrm>
            <a:off x="811213" y="68580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museums &amp; exhibitions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3" descr="logotipo aprobado_ grupo flo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3783013"/>
            <a:ext cx="12207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Rectangle 4"/>
          <p:cNvSpPr>
            <a:spLocks noChangeArrowheads="1"/>
          </p:cNvSpPr>
          <p:nvPr/>
        </p:nvSpPr>
        <p:spPr bwMode="auto">
          <a:xfrm>
            <a:off x="2971800" y="2525713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65539" name="Rectangle 5"/>
          <p:cNvSpPr>
            <a:spLocks noChangeArrowheads="1"/>
          </p:cNvSpPr>
          <p:nvPr/>
        </p:nvSpPr>
        <p:spPr bwMode="auto">
          <a:xfrm>
            <a:off x="5419725" y="3494088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4. 00</a:t>
            </a:r>
          </a:p>
        </p:txBody>
      </p:sp>
      <p:sp>
        <p:nvSpPr>
          <p:cNvPr id="65540" name="Rectangle 6"/>
          <p:cNvSpPr>
            <a:spLocks noChangeArrowheads="1"/>
          </p:cNvSpPr>
          <p:nvPr/>
        </p:nvSpPr>
        <p:spPr bwMode="auto">
          <a:xfrm>
            <a:off x="3332163" y="3709988"/>
            <a:ext cx="6985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blau. barcelona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9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3863" y="2078038"/>
            <a:ext cx="9002712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66563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66564" name="Rectangle 5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04.01. THE BUILDING</a:t>
            </a:r>
          </a:p>
        </p:txBody>
      </p:sp>
      <p:sp>
        <p:nvSpPr>
          <p:cNvPr id="66565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66566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4.01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67586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67587" name="Rectangle 5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04.01. THE BUILDING</a:t>
            </a:r>
          </a:p>
        </p:txBody>
      </p:sp>
      <p:sp>
        <p:nvSpPr>
          <p:cNvPr id="67588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67589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4.01</a:t>
            </a:r>
          </a:p>
        </p:txBody>
      </p:sp>
      <p:sp>
        <p:nvSpPr>
          <p:cNvPr id="67590" name="Rectangle 10"/>
          <p:cNvSpPr>
            <a:spLocks noChangeArrowheads="1"/>
          </p:cNvSpPr>
          <p:nvPr/>
        </p:nvSpPr>
        <p:spPr bwMode="auto">
          <a:xfrm>
            <a:off x="1676400" y="20288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Herzog &amp; de Meuron</a:t>
            </a:r>
          </a:p>
        </p:txBody>
      </p:sp>
      <p:pic>
        <p:nvPicPr>
          <p:cNvPr id="67591" name="Picture 14" descr="1-2_CAIXAFOR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2867025"/>
            <a:ext cx="5060950" cy="35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2" name="Picture 15" descr="PPHDM-0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7838" y="2867025"/>
            <a:ext cx="3665537" cy="35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1" descr="MCNB_15032010_Página_03"/>
          <p:cNvPicPr>
            <a:picLocks noChangeAspect="1" noChangeArrowheads="1"/>
          </p:cNvPicPr>
          <p:nvPr/>
        </p:nvPicPr>
        <p:blipFill>
          <a:blip r:embed="rId2"/>
          <a:srcRect l="1891" t="2557" b="3381"/>
          <a:stretch>
            <a:fillRect/>
          </a:stretch>
        </p:blipFill>
        <p:spPr bwMode="auto">
          <a:xfrm>
            <a:off x="1747838" y="1982788"/>
            <a:ext cx="7921625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04.01. THE BUILDING</a:t>
            </a: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4.01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8" descr="DosierQatar1 (2)"/>
          <p:cNvPicPr>
            <a:picLocks noChangeAspect="1" noChangeArrowheads="1"/>
          </p:cNvPicPr>
          <p:nvPr/>
        </p:nvPicPr>
        <p:blipFill>
          <a:blip r:embed="rId2"/>
          <a:srcRect l="3951" t="3918"/>
          <a:stretch>
            <a:fillRect/>
          </a:stretch>
        </p:blipFill>
        <p:spPr bwMode="auto">
          <a:xfrm>
            <a:off x="1747838" y="2270125"/>
            <a:ext cx="7056437" cy="529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69635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69636" name="Rectangle 5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04.02. THE PROJECT</a:t>
            </a:r>
          </a:p>
        </p:txBody>
      </p:sp>
      <p:sp>
        <p:nvSpPr>
          <p:cNvPr id="69637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69638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4.02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9" descr="MCNB_15032010_Página_24"/>
          <p:cNvPicPr>
            <a:picLocks noChangeAspect="1" noChangeArrowheads="1"/>
          </p:cNvPicPr>
          <p:nvPr/>
        </p:nvPicPr>
        <p:blipFill>
          <a:blip r:embed="rId2"/>
          <a:srcRect l="5420" t="40643" r="10045" b="18182"/>
          <a:stretch>
            <a:fillRect/>
          </a:stretch>
        </p:blipFill>
        <p:spPr bwMode="auto">
          <a:xfrm>
            <a:off x="1819275" y="2449513"/>
            <a:ext cx="74168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04.02. THE PROJECT</a:t>
            </a: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4.02</a:t>
            </a:r>
          </a:p>
        </p:txBody>
      </p:sp>
      <p:sp>
        <p:nvSpPr>
          <p:cNvPr id="70663" name="Rectangle 8"/>
          <p:cNvSpPr>
            <a:spLocks noChangeArrowheads="1"/>
          </p:cNvSpPr>
          <p:nvPr/>
        </p:nvSpPr>
        <p:spPr bwMode="auto">
          <a:xfrm>
            <a:off x="1676400" y="2028825"/>
            <a:ext cx="4464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Audiovisuals &amp; technical rooms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9" descr="MCNB_15032010_Página_30"/>
          <p:cNvPicPr>
            <a:picLocks noChangeAspect="1" noChangeArrowheads="1"/>
          </p:cNvPicPr>
          <p:nvPr/>
        </p:nvPicPr>
        <p:blipFill>
          <a:blip r:embed="rId2"/>
          <a:srcRect l="4774" t="39572" r="10016" b="18210"/>
          <a:stretch>
            <a:fillRect/>
          </a:stretch>
        </p:blipFill>
        <p:spPr bwMode="auto">
          <a:xfrm>
            <a:off x="1603375" y="2159000"/>
            <a:ext cx="7705725" cy="540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04.02. THE PROJECT</a:t>
            </a: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4.02</a:t>
            </a:r>
          </a:p>
        </p:txBody>
      </p:sp>
      <p:sp>
        <p:nvSpPr>
          <p:cNvPr id="71687" name="Rectangle 10"/>
          <p:cNvSpPr>
            <a:spLocks noChangeArrowheads="1"/>
          </p:cNvSpPr>
          <p:nvPr/>
        </p:nvSpPr>
        <p:spPr bwMode="auto">
          <a:xfrm>
            <a:off x="1676400" y="20288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Climatizated showcases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0" descr="Vitrina_climatiza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5325" y="2341563"/>
            <a:ext cx="5688013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72707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72708" name="Rectangle 5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04.03. THE SHOWCASES</a:t>
            </a:r>
          </a:p>
        </p:txBody>
      </p:sp>
      <p:sp>
        <p:nvSpPr>
          <p:cNvPr id="72709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72710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4.03</a:t>
            </a:r>
          </a:p>
        </p:txBody>
      </p:sp>
      <p:sp>
        <p:nvSpPr>
          <p:cNvPr id="72711" name="Rectangle 8"/>
          <p:cNvSpPr>
            <a:spLocks noChangeArrowheads="1"/>
          </p:cNvSpPr>
          <p:nvPr/>
        </p:nvSpPr>
        <p:spPr bwMode="auto">
          <a:xfrm>
            <a:off x="1676400" y="2089150"/>
            <a:ext cx="3600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>
                <a:solidFill>
                  <a:schemeClr val="bg2"/>
                </a:solidFill>
              </a:rPr>
              <a:t>Climatizated showcases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1676400" y="1622425"/>
            <a:ext cx="3455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01.01. HISTORY</a:t>
            </a:r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</a:rPr>
              <a:t>QMA Doha January 2012</a:t>
            </a:r>
            <a:endParaRPr lang="es-ES" sz="1200">
              <a:solidFill>
                <a:srgbClr val="FF9900"/>
              </a:solidFill>
              <a:latin typeface="Futura Lt BT" pitchFamily="34" charset="0"/>
            </a:endParaRP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8437" name="Rectangle 7"/>
          <p:cNvSpPr>
            <a:spLocks noChangeArrowheads="1"/>
          </p:cNvSpPr>
          <p:nvPr/>
        </p:nvSpPr>
        <p:spPr bwMode="auto">
          <a:xfrm>
            <a:off x="955675" y="2270125"/>
            <a:ext cx="8856663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042988"/>
            <a:r>
              <a:rPr lang="es-ES_tradnl" sz="2400">
                <a:latin typeface="Futura Lt BT" pitchFamily="34" charset="0"/>
              </a:rPr>
              <a:t>Grupo Floria is a Spanish company over 35 years’ experience in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Futura Lt BT" pitchFamily="34" charset="0"/>
              </a:rPr>
              <a:t>design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Futura Lt BT" pitchFamily="34" charset="0"/>
              </a:rPr>
              <a:t>manufacture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Futura Lt BT" pitchFamily="34" charset="0"/>
              </a:rPr>
              <a:t>integration of technical furniture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Futura Lt BT" pitchFamily="34" charset="0"/>
              </a:rPr>
              <a:t>interior design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Futura Lt BT" pitchFamily="34" charset="0"/>
              </a:rPr>
              <a:t>visualization systems</a:t>
            </a:r>
          </a:p>
          <a:p>
            <a:pPr algn="ctr" defTabSz="1042988"/>
            <a:r>
              <a:rPr lang="es-ES_tradnl" sz="2400">
                <a:latin typeface="Futura Lt BT" pitchFamily="34" charset="0"/>
              </a:rPr>
              <a:t>We have the human, technical and material resources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Futura Lt BT" pitchFamily="34" charset="0"/>
              </a:rPr>
              <a:t>product development 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Futura Lt BT" pitchFamily="34" charset="0"/>
              </a:rPr>
              <a:t>engineering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Futura Lt BT" pitchFamily="34" charset="0"/>
              </a:rPr>
              <a:t>manufacturing 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Futura Lt BT" pitchFamily="34" charset="0"/>
              </a:rPr>
              <a:t>installation experts</a:t>
            </a:r>
          </a:p>
          <a:p>
            <a:pPr algn="ctr" defTabSz="1042988"/>
            <a:r>
              <a:rPr lang="es-ES_tradnl" sz="2400">
                <a:latin typeface="Futura Lt BT" pitchFamily="34" charset="0"/>
              </a:rPr>
              <a:t>High level of quality involves all company.</a:t>
            </a:r>
            <a:endParaRPr lang="es-ES" sz="2400">
              <a:latin typeface="Futura Lt BT" pitchFamily="34" charset="0"/>
            </a:endParaRPr>
          </a:p>
        </p:txBody>
      </p:sp>
      <p:sp>
        <p:nvSpPr>
          <p:cNvPr id="18438" name="Line 8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8439" name="Rectangle 9"/>
          <p:cNvSpPr>
            <a:spLocks noChangeArrowheads="1"/>
          </p:cNvSpPr>
          <p:nvPr/>
        </p:nvSpPr>
        <p:spPr bwMode="auto">
          <a:xfrm>
            <a:off x="7653338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1. 02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9" descr="V1_VITRINA_300Ox2500x800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2386013"/>
            <a:ext cx="4110037" cy="463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04.03. THE SHOWCASES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4.03</a:t>
            </a:r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1676400" y="2100263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Engineering</a:t>
            </a:r>
          </a:p>
        </p:txBody>
      </p:sp>
      <p:pic>
        <p:nvPicPr>
          <p:cNvPr id="73736" name="Picture 10" descr="V1_Explosion_General"/>
          <p:cNvPicPr>
            <a:picLocks noChangeAspect="1" noChangeArrowheads="1"/>
          </p:cNvPicPr>
          <p:nvPr/>
        </p:nvPicPr>
        <p:blipFill>
          <a:blip r:embed="rId3"/>
          <a:srcRect l="4338" t="6172" r="7309" b="9258"/>
          <a:stretch>
            <a:fillRect/>
          </a:stretch>
        </p:blipFill>
        <p:spPr bwMode="auto">
          <a:xfrm>
            <a:off x="4627563" y="2487613"/>
            <a:ext cx="58531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7" name="Rectangle 11"/>
          <p:cNvSpPr>
            <a:spLocks noChangeArrowheads="1"/>
          </p:cNvSpPr>
          <p:nvPr/>
        </p:nvSpPr>
        <p:spPr bwMode="auto">
          <a:xfrm>
            <a:off x="1819275" y="2701925"/>
            <a:ext cx="792163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a-ES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0" descr="T4_EXPLOSION"/>
          <p:cNvPicPr>
            <a:picLocks noChangeAspect="1" noChangeArrowheads="1"/>
          </p:cNvPicPr>
          <p:nvPr/>
        </p:nvPicPr>
        <p:blipFill>
          <a:blip r:embed="rId2"/>
          <a:srcRect l="18185" t="3506" r="22304" b="8768"/>
          <a:stretch>
            <a:fillRect/>
          </a:stretch>
        </p:blipFill>
        <p:spPr bwMode="auto">
          <a:xfrm>
            <a:off x="5511800" y="1982788"/>
            <a:ext cx="51847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4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74755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74756" name="Rectangle 5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04.03. THE SHOWCASES</a:t>
            </a:r>
          </a:p>
        </p:txBody>
      </p:sp>
      <p:sp>
        <p:nvSpPr>
          <p:cNvPr id="74757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74758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4.03</a:t>
            </a:r>
          </a:p>
        </p:txBody>
      </p:sp>
      <p:sp>
        <p:nvSpPr>
          <p:cNvPr id="74759" name="Rectangle 8"/>
          <p:cNvSpPr>
            <a:spLocks noChangeArrowheads="1"/>
          </p:cNvSpPr>
          <p:nvPr/>
        </p:nvSpPr>
        <p:spPr bwMode="auto">
          <a:xfrm>
            <a:off x="1676400" y="20288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Details</a:t>
            </a:r>
          </a:p>
        </p:txBody>
      </p:sp>
      <p:pic>
        <p:nvPicPr>
          <p:cNvPr id="74760" name="Picture 9" descr="V1_VITRINA_300Ox2500x800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950" y="2787650"/>
            <a:ext cx="5329238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10" descr="McienciasBCN_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2750" y="0"/>
            <a:ext cx="11449050" cy="762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76802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76803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76804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4.03</a:t>
            </a:r>
          </a:p>
        </p:txBody>
      </p:sp>
      <p:sp>
        <p:nvSpPr>
          <p:cNvPr id="76805" name="Rectangle 8"/>
          <p:cNvSpPr>
            <a:spLocks noChangeArrowheads="1"/>
          </p:cNvSpPr>
          <p:nvPr/>
        </p:nvSpPr>
        <p:spPr bwMode="auto">
          <a:xfrm>
            <a:off x="1676400" y="20288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Integrating technology</a:t>
            </a:r>
          </a:p>
        </p:txBody>
      </p:sp>
      <p:pic>
        <p:nvPicPr>
          <p:cNvPr id="76806" name="Picture 9" descr="T1-Frontal"/>
          <p:cNvPicPr>
            <a:picLocks noChangeAspect="1" noChangeArrowheads="1"/>
          </p:cNvPicPr>
          <p:nvPr/>
        </p:nvPicPr>
        <p:blipFill>
          <a:blip r:embed="rId2"/>
          <a:srcRect l="23541" r="23541" b="8833"/>
          <a:stretch>
            <a:fillRect/>
          </a:stretch>
        </p:blipFill>
        <p:spPr bwMode="auto">
          <a:xfrm>
            <a:off x="1819275" y="2486025"/>
            <a:ext cx="37338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10" descr="T1-Trasera"/>
          <p:cNvPicPr>
            <a:picLocks noChangeAspect="1" noChangeArrowheads="1"/>
          </p:cNvPicPr>
          <p:nvPr/>
        </p:nvPicPr>
        <p:blipFill>
          <a:blip r:embed="rId3"/>
          <a:srcRect l="21652" r="22278" b="11353"/>
          <a:stretch>
            <a:fillRect/>
          </a:stretch>
        </p:blipFill>
        <p:spPr bwMode="auto">
          <a:xfrm>
            <a:off x="6140450" y="1838325"/>
            <a:ext cx="39465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8" name="Rectangle 11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04.03. THE SHOWCASES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62" name="Object 10"/>
          <p:cNvGraphicFramePr>
            <a:graphicFrameLocks noChangeAspect="1"/>
          </p:cNvGraphicFramePr>
          <p:nvPr/>
        </p:nvGraphicFramePr>
        <p:xfrm>
          <a:off x="739775" y="3062288"/>
          <a:ext cx="5832475" cy="4032250"/>
        </p:xfrm>
        <a:graphic>
          <a:graphicData uri="http://schemas.openxmlformats.org/presentationml/2006/ole">
            <p:oleObj spid="_x0000_s125962" name="Acrobat Document" r:id="rId3" imgW="11344014" imgH="8019735" progId="AcroExch.Document.7">
              <p:embed/>
            </p:oleObj>
          </a:graphicData>
        </a:graphic>
      </p:graphicFrame>
      <p:pic>
        <p:nvPicPr>
          <p:cNvPr id="125963" name="Picture 14" descr="T2_monitor_movil_03"/>
          <p:cNvPicPr>
            <a:picLocks noChangeAspect="1" noChangeArrowheads="1"/>
          </p:cNvPicPr>
          <p:nvPr/>
        </p:nvPicPr>
        <p:blipFill>
          <a:blip r:embed="rId4"/>
          <a:srcRect l="19514" t="9489" r="16621" b="10115"/>
          <a:stretch>
            <a:fillRect/>
          </a:stretch>
        </p:blipFill>
        <p:spPr bwMode="auto">
          <a:xfrm>
            <a:off x="6572250" y="3670300"/>
            <a:ext cx="4124325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64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125965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125966" name="Rectangle 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04.03. THE SHOWCASES</a:t>
            </a:r>
          </a:p>
        </p:txBody>
      </p:sp>
      <p:sp>
        <p:nvSpPr>
          <p:cNvPr id="125967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25968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4.03</a:t>
            </a:r>
          </a:p>
        </p:txBody>
      </p:sp>
      <p:sp>
        <p:nvSpPr>
          <p:cNvPr id="125969" name="Rectangle 7"/>
          <p:cNvSpPr>
            <a:spLocks noChangeArrowheads="1"/>
          </p:cNvSpPr>
          <p:nvPr/>
        </p:nvSpPr>
        <p:spPr bwMode="auto">
          <a:xfrm>
            <a:off x="1676400" y="20288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Integrating technology</a:t>
            </a:r>
          </a:p>
        </p:txBody>
      </p:sp>
      <p:pic>
        <p:nvPicPr>
          <p:cNvPr id="125970" name="Picture 12" descr="A2"/>
          <p:cNvPicPr>
            <a:picLocks noChangeAspect="1" noChangeArrowheads="1"/>
          </p:cNvPicPr>
          <p:nvPr/>
        </p:nvPicPr>
        <p:blipFill>
          <a:blip r:embed="rId5"/>
          <a:srcRect l="1575" r="9897" b="4749"/>
          <a:stretch>
            <a:fillRect/>
          </a:stretch>
        </p:blipFill>
        <p:spPr bwMode="auto">
          <a:xfrm>
            <a:off x="6429375" y="830263"/>
            <a:ext cx="4103688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10" descr="DosierQatar1 (3)"/>
          <p:cNvPicPr>
            <a:picLocks noChangeAspect="1" noChangeArrowheads="1"/>
          </p:cNvPicPr>
          <p:nvPr/>
        </p:nvPicPr>
        <p:blipFill>
          <a:blip r:embed="rId2"/>
          <a:srcRect r="4906"/>
          <a:stretch>
            <a:fillRect/>
          </a:stretch>
        </p:blipFill>
        <p:spPr bwMode="auto">
          <a:xfrm>
            <a:off x="1747838" y="2227263"/>
            <a:ext cx="6769100" cy="53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8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126979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126980" name="Rectangle 5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04.04. MANUFACTURING</a:t>
            </a:r>
          </a:p>
        </p:txBody>
      </p:sp>
      <p:sp>
        <p:nvSpPr>
          <p:cNvPr id="126981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26982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4.04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1" name="Picture 9" descr="FOTOS 09-04-10 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08650" y="2270125"/>
            <a:ext cx="3970338" cy="529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128004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28005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4.04</a:t>
            </a:r>
          </a:p>
        </p:txBody>
      </p:sp>
      <p:pic>
        <p:nvPicPr>
          <p:cNvPr id="128006" name="Picture 8" descr="FOTOS 09-04-10 0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7838" y="2270125"/>
            <a:ext cx="3970337" cy="529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7" name="Rectangle 10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04.04. MANUFACTURING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Picture 11" descr="McienciasBCN_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8288" y="0"/>
            <a:ext cx="11449051" cy="763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8" descr="DosierQatar1 (0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236788"/>
            <a:ext cx="7993062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0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130051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130052" name="Rectangle 5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04.05. THE EXHIBITION</a:t>
            </a:r>
          </a:p>
        </p:txBody>
      </p:sp>
      <p:sp>
        <p:nvSpPr>
          <p:cNvPr id="130053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30054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4.05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Picture 8" descr="eo_MCN_5_11_5dwl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06663"/>
            <a:ext cx="7561262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4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</a:t>
            </a:r>
          </a:p>
        </p:txBody>
      </p:sp>
      <p:sp>
        <p:nvSpPr>
          <p:cNvPr id="131075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Museu Blau</a:t>
            </a:r>
          </a:p>
        </p:txBody>
      </p:sp>
      <p:sp>
        <p:nvSpPr>
          <p:cNvPr id="131076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31077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4.05</a:t>
            </a:r>
          </a:p>
        </p:txBody>
      </p:sp>
      <p:sp>
        <p:nvSpPr>
          <p:cNvPr id="131078" name="Rectangle 9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04.05. THE EXHIBITION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1676400" y="1622425"/>
            <a:ext cx="43926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01.02. PHILOSOPHY</a:t>
            </a:r>
          </a:p>
        </p:txBody>
      </p:sp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523875" y="2341563"/>
            <a:ext cx="986472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042988"/>
            <a:r>
              <a:rPr lang="es-ES_tradnl" sz="2400">
                <a:solidFill>
                  <a:srgbClr val="FF9900"/>
                </a:solidFill>
                <a:latin typeface="Century Gothic" pitchFamily="34" charset="0"/>
              </a:rPr>
              <a:t>Concepts  developed by applying a diligent design process</a:t>
            </a:r>
          </a:p>
          <a:p>
            <a:pPr algn="ctr" defTabSz="1042988"/>
            <a:endParaRPr lang="es-ES_tradnl" sz="2400">
              <a:solidFill>
                <a:srgbClr val="FF9900"/>
              </a:solidFill>
              <a:latin typeface="Century Gothic" pitchFamily="34" charset="0"/>
            </a:endParaRP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Century Gothic" pitchFamily="34" charset="0"/>
              </a:rPr>
              <a:t>Creative genius of designers</a:t>
            </a:r>
          </a:p>
          <a:p>
            <a:pPr algn="ctr" defTabSz="1042988"/>
            <a:endParaRPr lang="es-ES_tradnl" sz="2400">
              <a:solidFill>
                <a:srgbClr val="FF9900"/>
              </a:solidFill>
              <a:latin typeface="Century Gothic" pitchFamily="34" charset="0"/>
            </a:endParaRP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Century Gothic" pitchFamily="34" charset="0"/>
              </a:rPr>
              <a:t>Products with a high functional and aesthetic life expectancy.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Century Gothic" pitchFamily="34" charset="0"/>
              </a:rPr>
              <a:t> </a:t>
            </a: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Century Gothic" pitchFamily="34" charset="0"/>
              </a:rPr>
              <a:t>Guarantee a high level of technical performance.</a:t>
            </a:r>
          </a:p>
          <a:p>
            <a:pPr algn="ctr" defTabSz="1042988"/>
            <a:endParaRPr lang="es-ES_tradnl" sz="2400">
              <a:solidFill>
                <a:srgbClr val="FF9900"/>
              </a:solidFill>
              <a:latin typeface="Century Gothic" pitchFamily="34" charset="0"/>
            </a:endParaRP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Century Gothic" pitchFamily="34" charset="0"/>
              </a:rPr>
              <a:t>Maximum flexibility to adapt to our customers´needs.</a:t>
            </a:r>
          </a:p>
          <a:p>
            <a:pPr algn="ctr" defTabSz="1042988"/>
            <a:endParaRPr lang="es-ES_tradnl" sz="2400">
              <a:solidFill>
                <a:srgbClr val="FF9900"/>
              </a:solidFill>
              <a:latin typeface="Century Gothic" pitchFamily="34" charset="0"/>
            </a:endParaRPr>
          </a:p>
          <a:p>
            <a:pPr algn="ctr" defTabSz="1042988"/>
            <a:r>
              <a:rPr lang="es-ES_tradnl" sz="2400">
                <a:solidFill>
                  <a:srgbClr val="FF9900"/>
                </a:solidFill>
                <a:latin typeface="Century Gothic" pitchFamily="34" charset="0"/>
              </a:rPr>
              <a:t>Our projects speak for themselves…..and for us.</a:t>
            </a:r>
            <a:endParaRPr lang="es-ES" sz="2400">
              <a:solidFill>
                <a:srgbClr val="FF9900"/>
              </a:solidFill>
              <a:latin typeface="Century Gothic" pitchFamily="34" charset="0"/>
            </a:endParaRPr>
          </a:p>
        </p:txBody>
      </p:sp>
      <p:sp>
        <p:nvSpPr>
          <p:cNvPr id="19462" name="Line 8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9463" name="Rectangle 9"/>
          <p:cNvSpPr>
            <a:spLocks noChangeArrowheads="1"/>
          </p:cNvSpPr>
          <p:nvPr/>
        </p:nvSpPr>
        <p:spPr bwMode="auto">
          <a:xfrm>
            <a:off x="7723188" y="6342063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1. 02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1" name="Picture 3" descr="logotipo aprobado_ grupo flo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3783013"/>
            <a:ext cx="12207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2" name="Rectangle 4"/>
          <p:cNvSpPr>
            <a:spLocks noChangeArrowheads="1"/>
          </p:cNvSpPr>
          <p:nvPr/>
        </p:nvSpPr>
        <p:spPr bwMode="auto">
          <a:xfrm>
            <a:off x="2971800" y="2525713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</a:t>
            </a:r>
          </a:p>
        </p:txBody>
      </p:sp>
      <p:sp>
        <p:nvSpPr>
          <p:cNvPr id="133123" name="Rectangle 5"/>
          <p:cNvSpPr>
            <a:spLocks noChangeArrowheads="1"/>
          </p:cNvSpPr>
          <p:nvPr/>
        </p:nvSpPr>
        <p:spPr bwMode="auto">
          <a:xfrm>
            <a:off x="5419725" y="3494088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5. 00</a:t>
            </a:r>
          </a:p>
        </p:txBody>
      </p:sp>
      <p:sp>
        <p:nvSpPr>
          <p:cNvPr id="133124" name="Rectangle 6"/>
          <p:cNvSpPr>
            <a:spLocks noChangeArrowheads="1"/>
          </p:cNvSpPr>
          <p:nvPr/>
        </p:nvSpPr>
        <p:spPr bwMode="auto">
          <a:xfrm>
            <a:off x="3332163" y="3709988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future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</a:t>
            </a:r>
          </a:p>
        </p:txBody>
      </p:sp>
      <p:sp>
        <p:nvSpPr>
          <p:cNvPr id="134146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future</a:t>
            </a:r>
          </a:p>
        </p:txBody>
      </p:sp>
      <p:sp>
        <p:nvSpPr>
          <p:cNvPr id="134147" name="Rectangle 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05.01. SAGRADA FAMILIA. Barcelona</a:t>
            </a:r>
          </a:p>
        </p:txBody>
      </p:sp>
      <p:sp>
        <p:nvSpPr>
          <p:cNvPr id="134148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34149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5.01</a:t>
            </a:r>
          </a:p>
        </p:txBody>
      </p:sp>
      <p:sp>
        <p:nvSpPr>
          <p:cNvPr id="134150" name="Rectangle 7"/>
          <p:cNvSpPr>
            <a:spLocks noChangeArrowheads="1"/>
          </p:cNvSpPr>
          <p:nvPr/>
        </p:nvSpPr>
        <p:spPr bwMode="auto">
          <a:xfrm>
            <a:off x="1676400" y="2100263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the building</a:t>
            </a:r>
          </a:p>
        </p:txBody>
      </p:sp>
      <p:pic>
        <p:nvPicPr>
          <p:cNvPr id="134151" name="Picture 15" descr="sagrada_famil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951163"/>
            <a:ext cx="6151562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</a:t>
            </a:r>
          </a:p>
        </p:txBody>
      </p:sp>
      <p:sp>
        <p:nvSpPr>
          <p:cNvPr id="135170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future</a:t>
            </a:r>
          </a:p>
        </p:txBody>
      </p:sp>
      <p:sp>
        <p:nvSpPr>
          <p:cNvPr id="135171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35172" name="Rectangle 7"/>
          <p:cNvSpPr>
            <a:spLocks noChangeArrowheads="1"/>
          </p:cNvSpPr>
          <p:nvPr/>
        </p:nvSpPr>
        <p:spPr bwMode="auto">
          <a:xfrm>
            <a:off x="8012113" y="6230938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5.01</a:t>
            </a:r>
          </a:p>
        </p:txBody>
      </p:sp>
      <p:sp>
        <p:nvSpPr>
          <p:cNvPr id="135173" name="Rectangle 8"/>
          <p:cNvSpPr>
            <a:spLocks noChangeArrowheads="1"/>
          </p:cNvSpPr>
          <p:nvPr/>
        </p:nvSpPr>
        <p:spPr bwMode="auto">
          <a:xfrm>
            <a:off x="1676400" y="2036763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Espai Subirachs</a:t>
            </a:r>
          </a:p>
        </p:txBody>
      </p:sp>
      <p:pic>
        <p:nvPicPr>
          <p:cNvPr id="135174" name="Picture 10" descr="Subirachs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775" y="2701925"/>
            <a:ext cx="4824413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5" name="Picture 12" descr="DSCN93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4188" y="2701925"/>
            <a:ext cx="4824412" cy="361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6" name="Rectangle 13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05.01. SAGRADA FAMILIA. Barcelona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Picture 10" descr="02"/>
          <p:cNvPicPr>
            <a:picLocks noChangeAspect="1" noChangeArrowheads="1"/>
          </p:cNvPicPr>
          <p:nvPr/>
        </p:nvPicPr>
        <p:blipFill>
          <a:blip r:embed="rId2"/>
          <a:srcRect t="8884" b="4901"/>
          <a:stretch>
            <a:fillRect/>
          </a:stretch>
        </p:blipFill>
        <p:spPr bwMode="auto">
          <a:xfrm>
            <a:off x="0" y="2341563"/>
            <a:ext cx="8569325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18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</a:t>
            </a:r>
          </a:p>
        </p:txBody>
      </p:sp>
      <p:sp>
        <p:nvSpPr>
          <p:cNvPr id="137219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future</a:t>
            </a:r>
          </a:p>
        </p:txBody>
      </p:sp>
      <p:sp>
        <p:nvSpPr>
          <p:cNvPr id="137220" name="Rectangle 5"/>
          <p:cNvSpPr>
            <a:spLocks noChangeArrowheads="1"/>
          </p:cNvSpPr>
          <p:nvPr/>
        </p:nvSpPr>
        <p:spPr bwMode="auto">
          <a:xfrm>
            <a:off x="1676400" y="1622425"/>
            <a:ext cx="11088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05.02. RENEWABLE ENERGY MUSEUM. Azerbayan</a:t>
            </a:r>
          </a:p>
        </p:txBody>
      </p:sp>
      <p:sp>
        <p:nvSpPr>
          <p:cNvPr id="137221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37222" name="Rectangle 7"/>
          <p:cNvSpPr>
            <a:spLocks noChangeArrowheads="1"/>
          </p:cNvSpPr>
          <p:nvPr/>
        </p:nvSpPr>
        <p:spPr bwMode="auto">
          <a:xfrm>
            <a:off x="8012113" y="6230938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5.02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Picture 8" descr="FS_12"/>
          <p:cNvPicPr>
            <a:picLocks noChangeAspect="1" noChangeArrowheads="1"/>
          </p:cNvPicPr>
          <p:nvPr/>
        </p:nvPicPr>
        <p:blipFill>
          <a:blip r:embed="rId2"/>
          <a:srcRect l="2277" t="15121" r="4001" b="14925"/>
          <a:stretch>
            <a:fillRect/>
          </a:stretch>
        </p:blipFill>
        <p:spPr bwMode="auto">
          <a:xfrm>
            <a:off x="0" y="2236788"/>
            <a:ext cx="10101263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2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</a:t>
            </a:r>
          </a:p>
        </p:txBody>
      </p:sp>
      <p:sp>
        <p:nvSpPr>
          <p:cNvPr id="138243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future</a:t>
            </a:r>
          </a:p>
        </p:txBody>
      </p:sp>
      <p:sp>
        <p:nvSpPr>
          <p:cNvPr id="138244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38245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5.02</a:t>
            </a:r>
          </a:p>
        </p:txBody>
      </p:sp>
      <p:sp>
        <p:nvSpPr>
          <p:cNvPr id="138246" name="Rectangle 9"/>
          <p:cNvSpPr>
            <a:spLocks noChangeArrowheads="1"/>
          </p:cNvSpPr>
          <p:nvPr/>
        </p:nvSpPr>
        <p:spPr bwMode="auto">
          <a:xfrm>
            <a:off x="1676400" y="1622425"/>
            <a:ext cx="10872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05.02. RENEWABLE ENERGY MUSEUM. Azerbayan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</a:t>
            </a:r>
          </a:p>
        </p:txBody>
      </p:sp>
      <p:sp>
        <p:nvSpPr>
          <p:cNvPr id="139266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future</a:t>
            </a:r>
          </a:p>
        </p:txBody>
      </p:sp>
      <p:sp>
        <p:nvSpPr>
          <p:cNvPr id="139267" name="Rectangle 5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05.03. FOUNDATION LA CAIXA</a:t>
            </a:r>
          </a:p>
        </p:txBody>
      </p:sp>
      <p:sp>
        <p:nvSpPr>
          <p:cNvPr id="139268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39269" name="Rectangle 7"/>
          <p:cNvSpPr>
            <a:spLocks noChangeArrowheads="1"/>
          </p:cNvSpPr>
          <p:nvPr/>
        </p:nvSpPr>
        <p:spPr bwMode="auto">
          <a:xfrm>
            <a:off x="8012113" y="6230938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5.03</a:t>
            </a:r>
          </a:p>
        </p:txBody>
      </p:sp>
      <p:pic>
        <p:nvPicPr>
          <p:cNvPr id="139270" name="Picture 11" descr="carpa caixa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17825"/>
            <a:ext cx="42672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1" name="Picture 16" descr="vista05_FVTR"/>
          <p:cNvPicPr>
            <a:picLocks noChangeAspect="1" noChangeArrowheads="1"/>
          </p:cNvPicPr>
          <p:nvPr/>
        </p:nvPicPr>
        <p:blipFill>
          <a:blip r:embed="rId3"/>
          <a:srcRect t="17085"/>
          <a:stretch>
            <a:fillRect/>
          </a:stretch>
        </p:blipFill>
        <p:spPr bwMode="auto">
          <a:xfrm>
            <a:off x="4268788" y="2917825"/>
            <a:ext cx="6427787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2" descr="logotipo aprobado_ grupo flo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3783013"/>
            <a:ext cx="12207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0" name="Rectangle 3"/>
          <p:cNvSpPr>
            <a:spLocks noChangeArrowheads="1"/>
          </p:cNvSpPr>
          <p:nvPr/>
        </p:nvSpPr>
        <p:spPr bwMode="auto">
          <a:xfrm>
            <a:off x="2971800" y="2525713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</a:t>
            </a:r>
          </a:p>
        </p:txBody>
      </p:sp>
      <p:sp>
        <p:nvSpPr>
          <p:cNvPr id="140291" name="Rectangle 4"/>
          <p:cNvSpPr>
            <a:spLocks noChangeArrowheads="1"/>
          </p:cNvSpPr>
          <p:nvPr/>
        </p:nvSpPr>
        <p:spPr bwMode="auto">
          <a:xfrm>
            <a:off x="5419725" y="3494088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6. 00</a:t>
            </a:r>
          </a:p>
        </p:txBody>
      </p:sp>
      <p:sp>
        <p:nvSpPr>
          <p:cNvPr id="140292" name="Rectangle 5"/>
          <p:cNvSpPr>
            <a:spLocks noChangeArrowheads="1"/>
          </p:cNvSpPr>
          <p:nvPr/>
        </p:nvSpPr>
        <p:spPr bwMode="auto">
          <a:xfrm>
            <a:off x="3332163" y="3709988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partners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</a:t>
            </a:r>
          </a:p>
        </p:txBody>
      </p:sp>
      <p:sp>
        <p:nvSpPr>
          <p:cNvPr id="141314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partners</a:t>
            </a:r>
          </a:p>
        </p:txBody>
      </p:sp>
      <p:sp>
        <p:nvSpPr>
          <p:cNvPr id="141315" name="Rectangle 5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06.01. </a:t>
            </a:r>
          </a:p>
        </p:txBody>
      </p:sp>
      <p:sp>
        <p:nvSpPr>
          <p:cNvPr id="141316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41317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6.01</a:t>
            </a:r>
          </a:p>
        </p:txBody>
      </p:sp>
      <p:pic>
        <p:nvPicPr>
          <p:cNvPr id="141318" name="Picture 9" descr="60inch super narrow bez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444750"/>
            <a:ext cx="6264275" cy="511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9" name="Picture 11" descr="EYEVI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7338" y="1333500"/>
            <a:ext cx="3744912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6938" y="2990850"/>
            <a:ext cx="3906837" cy="456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</a:t>
            </a:r>
          </a:p>
        </p:txBody>
      </p:sp>
      <p:sp>
        <p:nvSpPr>
          <p:cNvPr id="142339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partners</a:t>
            </a:r>
          </a:p>
        </p:txBody>
      </p:sp>
      <p:sp>
        <p:nvSpPr>
          <p:cNvPr id="142340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42341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6.01</a:t>
            </a:r>
          </a:p>
        </p:txBody>
      </p:sp>
      <p:sp>
        <p:nvSpPr>
          <p:cNvPr id="142342" name="Rectangle 7"/>
          <p:cNvSpPr>
            <a:spLocks noChangeArrowheads="1"/>
          </p:cNvSpPr>
          <p:nvPr/>
        </p:nvSpPr>
        <p:spPr bwMode="auto">
          <a:xfrm>
            <a:off x="1676400" y="23891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Omnishapes</a:t>
            </a:r>
          </a:p>
        </p:txBody>
      </p:sp>
      <p:pic>
        <p:nvPicPr>
          <p:cNvPr id="142343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7838" y="2990850"/>
            <a:ext cx="2979737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4" name="Rectangle 1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06.01. </a:t>
            </a:r>
          </a:p>
        </p:txBody>
      </p:sp>
      <p:pic>
        <p:nvPicPr>
          <p:cNvPr id="142345" name="Picture 16" descr="EYEVI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7338" y="1333500"/>
            <a:ext cx="3744912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1" name="Picture 11" descr="Picture-2_Domed-Proje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3009900"/>
            <a:ext cx="6913562" cy="458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2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</a:t>
            </a:r>
          </a:p>
        </p:txBody>
      </p:sp>
      <p:sp>
        <p:nvSpPr>
          <p:cNvPr id="143363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partners</a:t>
            </a:r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06.01. </a:t>
            </a:r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43366" name="Rectangle 6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6.01</a:t>
            </a:r>
          </a:p>
        </p:txBody>
      </p:sp>
      <p:sp>
        <p:nvSpPr>
          <p:cNvPr id="143367" name="Rectangle 7"/>
          <p:cNvSpPr>
            <a:spLocks noChangeArrowheads="1"/>
          </p:cNvSpPr>
          <p:nvPr/>
        </p:nvSpPr>
        <p:spPr bwMode="auto">
          <a:xfrm>
            <a:off x="1676400" y="24145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Domed Projection</a:t>
            </a:r>
          </a:p>
        </p:txBody>
      </p:sp>
      <p:pic>
        <p:nvPicPr>
          <p:cNvPr id="143368" name="Picture 13" descr="EYEVI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7338" y="1333500"/>
            <a:ext cx="3744912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9" name="Picture 14" descr="openWARP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80313" y="2270125"/>
            <a:ext cx="2908300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BSH_270920117"/>
          <p:cNvPicPr>
            <a:picLocks noChangeAspect="1" noChangeArrowheads="1"/>
          </p:cNvPicPr>
          <p:nvPr/>
        </p:nvPicPr>
        <p:blipFill>
          <a:blip r:embed="rId2"/>
          <a:srcRect l="32344" t="50209" r="32271" b="16946"/>
          <a:stretch>
            <a:fillRect/>
          </a:stretch>
        </p:blipFill>
        <p:spPr bwMode="auto">
          <a:xfrm>
            <a:off x="1747838" y="2324100"/>
            <a:ext cx="7488237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1676400" y="1622425"/>
            <a:ext cx="3311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01.03. TEAM: 70  </a:t>
            </a:r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20486" name="Line 7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87" name="Rectangle 8"/>
          <p:cNvSpPr>
            <a:spLocks noChangeArrowheads="1"/>
          </p:cNvSpPr>
          <p:nvPr/>
        </p:nvSpPr>
        <p:spPr bwMode="auto">
          <a:xfrm>
            <a:off x="7723188" y="6342063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1. 03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</a:t>
            </a:r>
          </a:p>
        </p:txBody>
      </p:sp>
      <p:sp>
        <p:nvSpPr>
          <p:cNvPr id="148482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partners</a:t>
            </a:r>
          </a:p>
        </p:txBody>
      </p:sp>
      <p:sp>
        <p:nvSpPr>
          <p:cNvPr id="148483" name="Rectangle 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06.03.</a:t>
            </a:r>
            <a:r>
              <a:rPr lang="es-ES" sz="1600">
                <a:solidFill>
                  <a:schemeClr val="bg2"/>
                </a:solidFill>
                <a:latin typeface="Futura Md BT" pitchFamily="34" charset="0"/>
              </a:rPr>
              <a:t> </a:t>
            </a:r>
          </a:p>
        </p:txBody>
      </p:sp>
      <p:sp>
        <p:nvSpPr>
          <p:cNvPr id="148484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48485" name="Rectangle 6"/>
          <p:cNvSpPr>
            <a:spLocks noChangeArrowheads="1"/>
          </p:cNvSpPr>
          <p:nvPr/>
        </p:nvSpPr>
        <p:spPr bwMode="auto">
          <a:xfrm>
            <a:off x="7940675" y="6302375"/>
            <a:ext cx="29733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6.03</a:t>
            </a:r>
          </a:p>
        </p:txBody>
      </p:sp>
      <p:sp>
        <p:nvSpPr>
          <p:cNvPr id="148486" name="Rectangle 7"/>
          <p:cNvSpPr>
            <a:spLocks noChangeArrowheads="1"/>
          </p:cNvSpPr>
          <p:nvPr/>
        </p:nvSpPr>
        <p:spPr bwMode="auto">
          <a:xfrm>
            <a:off x="1676400" y="2100263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British Museum. London</a:t>
            </a:r>
          </a:p>
        </p:txBody>
      </p:sp>
      <p:pic>
        <p:nvPicPr>
          <p:cNvPr id="148487" name="Picture 18" descr="uniquely fran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661988"/>
            <a:ext cx="1614488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488" name="Picture 19" descr="Logo-red-dot-design-award"/>
          <p:cNvPicPr>
            <a:picLocks noChangeAspect="1" noChangeArrowheads="1"/>
          </p:cNvPicPr>
          <p:nvPr/>
        </p:nvPicPr>
        <p:blipFill>
          <a:blip r:embed="rId3"/>
          <a:srcRect b="2283"/>
          <a:stretch>
            <a:fillRect/>
          </a:stretch>
        </p:blipFill>
        <p:spPr bwMode="auto">
          <a:xfrm>
            <a:off x="5132388" y="6069013"/>
            <a:ext cx="25209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489" name="Picture 20" descr="DSC053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7838" y="2701925"/>
            <a:ext cx="3243262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5" name="Picture 12" descr="A passage to Asia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73338"/>
            <a:ext cx="7497762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6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</a:t>
            </a:r>
          </a:p>
        </p:txBody>
      </p:sp>
      <p:sp>
        <p:nvSpPr>
          <p:cNvPr id="149507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partners</a:t>
            </a:r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06.03.</a:t>
            </a:r>
            <a:r>
              <a:rPr lang="es-ES" sz="1600">
                <a:solidFill>
                  <a:schemeClr val="bg2"/>
                </a:solidFill>
                <a:latin typeface="Futura Md BT" pitchFamily="34" charset="0"/>
              </a:rPr>
              <a:t> </a:t>
            </a:r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7940675" y="6302375"/>
            <a:ext cx="29733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6.03</a:t>
            </a: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1603375" y="2100263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BOZAR. Brusselles</a:t>
            </a:r>
          </a:p>
        </p:txBody>
      </p:sp>
      <p:pic>
        <p:nvPicPr>
          <p:cNvPr id="149512" name="Picture 8" descr="uniquely fran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661988"/>
            <a:ext cx="1614488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29" name="Picture 10" descr="_M8E0637-Edit-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2552700"/>
            <a:ext cx="7777162" cy="501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0" name="Rectangle 2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</a:t>
            </a:r>
          </a:p>
        </p:txBody>
      </p:sp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partners</a:t>
            </a: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06.03.</a:t>
            </a:r>
            <a:r>
              <a:rPr lang="es-ES" sz="1600">
                <a:solidFill>
                  <a:schemeClr val="bg2"/>
                </a:solidFill>
                <a:latin typeface="Futura Md BT" pitchFamily="34" charset="0"/>
              </a:rPr>
              <a:t> </a:t>
            </a: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50534" name="Rectangle 6"/>
          <p:cNvSpPr>
            <a:spLocks noChangeArrowheads="1"/>
          </p:cNvSpPr>
          <p:nvPr/>
        </p:nvSpPr>
        <p:spPr bwMode="auto">
          <a:xfrm>
            <a:off x="7940675" y="6302375"/>
            <a:ext cx="29733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6.03</a:t>
            </a:r>
          </a:p>
        </p:txBody>
      </p:sp>
      <p:sp>
        <p:nvSpPr>
          <p:cNvPr id="150535" name="Rectangle 7"/>
          <p:cNvSpPr>
            <a:spLocks noChangeArrowheads="1"/>
          </p:cNvSpPr>
          <p:nvPr/>
        </p:nvSpPr>
        <p:spPr bwMode="auto">
          <a:xfrm>
            <a:off x="1676400" y="2028825"/>
            <a:ext cx="5903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_tradnl" sz="2400">
                <a:solidFill>
                  <a:schemeClr val="bg2"/>
                </a:solidFill>
                <a:latin typeface="Futura Lt BT" pitchFamily="34" charset="0"/>
              </a:rPr>
              <a:t>Victoria &amp; Albert Museum. London</a:t>
            </a:r>
          </a:p>
        </p:txBody>
      </p:sp>
      <p:pic>
        <p:nvPicPr>
          <p:cNvPr id="150536" name="Picture 8" descr="uniquely fran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661988"/>
            <a:ext cx="1614488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3"/>
          <p:cNvSpPr>
            <a:spLocks noChangeArrowheads="1"/>
          </p:cNvSpPr>
          <p:nvPr/>
        </p:nvSpPr>
        <p:spPr bwMode="auto">
          <a:xfrm>
            <a:off x="2971800" y="2525713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7</a:t>
            </a:r>
          </a:p>
        </p:txBody>
      </p:sp>
      <p:sp>
        <p:nvSpPr>
          <p:cNvPr id="151554" name="Rectangle 4"/>
          <p:cNvSpPr>
            <a:spLocks noChangeArrowheads="1"/>
          </p:cNvSpPr>
          <p:nvPr/>
        </p:nvSpPr>
        <p:spPr bwMode="auto">
          <a:xfrm>
            <a:off x="5419725" y="3494088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7. 00</a:t>
            </a:r>
          </a:p>
        </p:txBody>
      </p:sp>
      <p:sp>
        <p:nvSpPr>
          <p:cNvPr id="151555" name="Rectangle 5"/>
          <p:cNvSpPr>
            <a:spLocks noChangeArrowheads="1"/>
          </p:cNvSpPr>
          <p:nvPr/>
        </p:nvSpPr>
        <p:spPr bwMode="auto">
          <a:xfrm>
            <a:off x="3332163" y="3709988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why floria</a:t>
            </a:r>
          </a:p>
        </p:txBody>
      </p:sp>
      <p:pic>
        <p:nvPicPr>
          <p:cNvPr id="151556" name="Picture 2" descr="logotipo aprobado_ grupo flo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3783013"/>
            <a:ext cx="12207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7</a:t>
            </a:r>
          </a:p>
        </p:txBody>
      </p:sp>
      <p:sp>
        <p:nvSpPr>
          <p:cNvPr id="152578" name="Rectangle 4"/>
          <p:cNvSpPr>
            <a:spLocks noChangeArrowheads="1"/>
          </p:cNvSpPr>
          <p:nvPr/>
        </p:nvSpPr>
        <p:spPr bwMode="auto">
          <a:xfrm>
            <a:off x="811213" y="685800"/>
            <a:ext cx="561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why floria</a:t>
            </a:r>
          </a:p>
        </p:txBody>
      </p:sp>
      <p:sp>
        <p:nvSpPr>
          <p:cNvPr id="152579" name="Rectangle 5"/>
          <p:cNvSpPr>
            <a:spLocks noChangeArrowheads="1"/>
          </p:cNvSpPr>
          <p:nvPr/>
        </p:nvSpPr>
        <p:spPr bwMode="auto">
          <a:xfrm>
            <a:off x="1676400" y="1622425"/>
            <a:ext cx="777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07.01. why floria</a:t>
            </a:r>
          </a:p>
        </p:txBody>
      </p:sp>
      <p:sp>
        <p:nvSpPr>
          <p:cNvPr id="152580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152581" name="Rectangle 7"/>
          <p:cNvSpPr>
            <a:spLocks noChangeArrowheads="1"/>
          </p:cNvSpPr>
          <p:nvPr/>
        </p:nvSpPr>
        <p:spPr bwMode="auto">
          <a:xfrm>
            <a:off x="8012113" y="6302375"/>
            <a:ext cx="29733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7.01</a:t>
            </a:r>
          </a:p>
        </p:txBody>
      </p:sp>
      <p:sp>
        <p:nvSpPr>
          <p:cNvPr id="152582" name="Rectangle 11"/>
          <p:cNvSpPr>
            <a:spLocks noChangeArrowheads="1"/>
          </p:cNvSpPr>
          <p:nvPr/>
        </p:nvSpPr>
        <p:spPr bwMode="auto">
          <a:xfrm>
            <a:off x="1603375" y="2414588"/>
            <a:ext cx="8208963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>
              <a:buFontTx/>
              <a:buChar char="•"/>
            </a:pPr>
            <a:r>
              <a:rPr lang="es-ES" sz="2400">
                <a:latin typeface="Century Gothic" pitchFamily="34" charset="0"/>
              </a:rPr>
              <a:t>Extensive knowledge and experience</a:t>
            </a:r>
          </a:p>
          <a:p>
            <a:pPr defTabSz="1042988">
              <a:buFontTx/>
              <a:buChar char="•"/>
            </a:pPr>
            <a:endParaRPr lang="es-ES" sz="2400">
              <a:latin typeface="Century Gothic" pitchFamily="34" charset="0"/>
            </a:endParaRPr>
          </a:p>
          <a:p>
            <a:pPr defTabSz="1042988">
              <a:buFontTx/>
              <a:buChar char="•"/>
            </a:pPr>
            <a:r>
              <a:rPr lang="es-ES" sz="2400">
                <a:latin typeface="Century Gothic" pitchFamily="34" charset="0"/>
              </a:rPr>
              <a:t>Open-minded: freshness and creativity</a:t>
            </a:r>
          </a:p>
          <a:p>
            <a:pPr defTabSz="1042988">
              <a:buFontTx/>
              <a:buChar char="•"/>
            </a:pPr>
            <a:endParaRPr lang="es-ES" sz="2400">
              <a:latin typeface="Century Gothic" pitchFamily="34" charset="0"/>
            </a:endParaRPr>
          </a:p>
          <a:p>
            <a:pPr defTabSz="1042988">
              <a:buFontTx/>
              <a:buChar char="•"/>
            </a:pPr>
            <a:r>
              <a:rPr lang="es-ES" sz="2400">
                <a:latin typeface="Century Gothic" pitchFamily="34" charset="0"/>
              </a:rPr>
              <a:t>Local partners: Al Nahr</a:t>
            </a:r>
          </a:p>
          <a:p>
            <a:pPr defTabSz="1042988">
              <a:buFontTx/>
              <a:buChar char="•"/>
            </a:pPr>
            <a:endParaRPr lang="es-ES" sz="2400">
              <a:latin typeface="Century Gothic" pitchFamily="34" charset="0"/>
            </a:endParaRPr>
          </a:p>
          <a:p>
            <a:pPr defTabSz="1042988">
              <a:buFontTx/>
              <a:buChar char="•"/>
            </a:pPr>
            <a:r>
              <a:rPr lang="es-ES" sz="2400">
                <a:latin typeface="Century Gothic" pitchFamily="34" charset="0"/>
              </a:rPr>
              <a:t>Passion and emotion in our everyday work</a:t>
            </a:r>
          </a:p>
          <a:p>
            <a:pPr defTabSz="1042988">
              <a:buFontTx/>
              <a:buChar char="•"/>
            </a:pPr>
            <a:endParaRPr lang="es-ES" sz="2400">
              <a:latin typeface="Century Gothic" pitchFamily="34" charset="0"/>
            </a:endParaRPr>
          </a:p>
          <a:p>
            <a:pPr defTabSz="1042988">
              <a:buFontTx/>
              <a:buChar char="•"/>
            </a:pPr>
            <a:r>
              <a:rPr lang="es-ES" sz="2400">
                <a:latin typeface="Century Gothic" pitchFamily="34" charset="0"/>
              </a:rPr>
              <a:t>Craftsmanship and technology</a:t>
            </a:r>
          </a:p>
          <a:p>
            <a:pPr defTabSz="1042988">
              <a:buFontTx/>
              <a:buChar char="•"/>
            </a:pPr>
            <a:endParaRPr lang="es-ES" sz="2400">
              <a:latin typeface="Century Gothic" pitchFamily="34" charset="0"/>
            </a:endParaRPr>
          </a:p>
          <a:p>
            <a:pPr defTabSz="1042988">
              <a:buFontTx/>
              <a:buChar char="•"/>
            </a:pPr>
            <a:r>
              <a:rPr lang="es-ES" sz="2400">
                <a:latin typeface="Century Gothic" pitchFamily="34" charset="0"/>
              </a:rPr>
              <a:t>Every project is a challenge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5"/>
          <p:cNvSpPr>
            <a:spLocks noChangeArrowheads="1"/>
          </p:cNvSpPr>
          <p:nvPr/>
        </p:nvSpPr>
        <p:spPr bwMode="auto">
          <a:xfrm>
            <a:off x="3332163" y="3709988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Thank you</a:t>
            </a:r>
          </a:p>
        </p:txBody>
      </p:sp>
      <p:pic>
        <p:nvPicPr>
          <p:cNvPr id="153602" name="Picture 2" descr="logotipo aprobado_ grupo flo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3783013"/>
            <a:ext cx="12207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5" name="Picture 2" descr="logotipo aprobado_ grupo flo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3783013"/>
            <a:ext cx="12207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6" name="Picture 4"/>
          <p:cNvPicPr>
            <a:picLocks noChangeAspect="1" noChangeArrowheads="1"/>
          </p:cNvPicPr>
          <p:nvPr/>
        </p:nvPicPr>
        <p:blipFill>
          <a:blip r:embed="rId3"/>
          <a:srcRect l="4228" t="2596" r="3067" b="1654"/>
          <a:stretch>
            <a:fillRect/>
          </a:stretch>
        </p:blipFill>
        <p:spPr bwMode="auto">
          <a:xfrm>
            <a:off x="3187700" y="71438"/>
            <a:ext cx="4344988" cy="731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BSH_270920118"/>
          <p:cNvPicPr>
            <a:picLocks noChangeAspect="1" noChangeArrowheads="1"/>
          </p:cNvPicPr>
          <p:nvPr/>
        </p:nvPicPr>
        <p:blipFill>
          <a:blip r:embed="rId2"/>
          <a:srcRect l="16835" t="33337" r="16348" b="20105"/>
          <a:stretch>
            <a:fillRect/>
          </a:stretch>
        </p:blipFill>
        <p:spPr bwMode="auto">
          <a:xfrm>
            <a:off x="595313" y="2125663"/>
            <a:ext cx="9504362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1747838" y="77788"/>
            <a:ext cx="11525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811213" y="685800"/>
            <a:ext cx="3887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4400">
                <a:solidFill>
                  <a:srgbClr val="BB5C27"/>
                </a:solidFill>
                <a:latin typeface="Futura Lt BT" pitchFamily="34" charset="0"/>
              </a:rPr>
              <a:t>knowing us</a:t>
            </a: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1676400" y="1622425"/>
            <a:ext cx="3887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2800">
                <a:solidFill>
                  <a:schemeClr val="bg2"/>
                </a:solidFill>
                <a:latin typeface="Futura Md BT" pitchFamily="34" charset="0"/>
              </a:rPr>
              <a:t>01.03. TEAM</a:t>
            </a:r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6356350" y="444500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/>
            <a:r>
              <a:rPr lang="es-ES" sz="1200">
                <a:solidFill>
                  <a:srgbClr val="FF9900"/>
                </a:solidFill>
                <a:latin typeface="Futura Lt BT" pitchFamily="34" charset="0"/>
              </a:rPr>
              <a:t>QMA Doha January 2012</a:t>
            </a:r>
          </a:p>
          <a:p>
            <a:pPr algn="r" defTabSz="1042988"/>
            <a:r>
              <a:rPr lang="es-ES" sz="1200">
                <a:solidFill>
                  <a:schemeClr val="bg2"/>
                </a:solidFill>
                <a:latin typeface="Futura Md BT" pitchFamily="34" charset="0"/>
              </a:rPr>
              <a:t>GRUPO FLORIA</a:t>
            </a:r>
          </a:p>
        </p:txBody>
      </p:sp>
      <p:sp>
        <p:nvSpPr>
          <p:cNvPr id="21510" name="Line 7"/>
          <p:cNvSpPr>
            <a:spLocks noChangeShapeType="1"/>
          </p:cNvSpPr>
          <p:nvPr/>
        </p:nvSpPr>
        <p:spPr bwMode="auto">
          <a:xfrm>
            <a:off x="1747838" y="7239000"/>
            <a:ext cx="8948737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511" name="Rectangle 9"/>
          <p:cNvSpPr>
            <a:spLocks noChangeArrowheads="1"/>
          </p:cNvSpPr>
          <p:nvPr/>
        </p:nvSpPr>
        <p:spPr bwMode="auto">
          <a:xfrm>
            <a:off x="8012113" y="6015038"/>
            <a:ext cx="2016125" cy="7921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a-E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7653338" y="63023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/>
            <a:r>
              <a:rPr lang="es-ES" sz="10000" b="1">
                <a:solidFill>
                  <a:srgbClr val="DEDEDE"/>
                </a:solidFill>
                <a:latin typeface="Futura Md BT" pitchFamily="34" charset="0"/>
              </a:rPr>
              <a:t>1. 03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</TotalTime>
  <Words>1251</Words>
  <Application>Microsoft Office PowerPoint</Application>
  <PresentationFormat>Personalizado</PresentationFormat>
  <Paragraphs>530</Paragraphs>
  <Slides>86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Plantilla de diseño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86</vt:i4>
      </vt:variant>
    </vt:vector>
  </HeadingPairs>
  <TitlesOfParts>
    <vt:vector size="93" baseType="lpstr">
      <vt:lpstr>Arial</vt:lpstr>
      <vt:lpstr>Calibri</vt:lpstr>
      <vt:lpstr>Futura Lt BT</vt:lpstr>
      <vt:lpstr>Futura Md BT</vt:lpstr>
      <vt:lpstr>Century Gothic</vt:lpstr>
      <vt:lpstr>Diseño predeterminado</vt:lpstr>
      <vt:lpstr>Acrobat Document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Diapositiva 82</vt:lpstr>
      <vt:lpstr>Diapositiva 83</vt:lpstr>
      <vt:lpstr>Diapositiva 84</vt:lpstr>
      <vt:lpstr>Diapositiva 85</vt:lpstr>
      <vt:lpstr>Diapositiva 86</vt:lpstr>
    </vt:vector>
  </TitlesOfParts>
  <Company>Floria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DIS107</dc:creator>
  <cp:lastModifiedBy>avega</cp:lastModifiedBy>
  <cp:revision>56</cp:revision>
  <dcterms:created xsi:type="dcterms:W3CDTF">2011-09-22T08:08:37Z</dcterms:created>
  <dcterms:modified xsi:type="dcterms:W3CDTF">2012-02-27T07:35:34Z</dcterms:modified>
</cp:coreProperties>
</file>